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04" r:id="rId5"/>
    <p:sldMasterId id="2147483673" r:id="rId6"/>
    <p:sldMasterId id="2147483685" r:id="rId7"/>
  </p:sldMasterIdLst>
  <p:notesMasterIdLst>
    <p:notesMasterId r:id="rId26"/>
  </p:notesMasterIdLst>
  <p:handoutMasterIdLst>
    <p:handoutMasterId r:id="rId27"/>
  </p:handoutMasterIdLst>
  <p:sldIdLst>
    <p:sldId id="260" r:id="rId8"/>
    <p:sldId id="348" r:id="rId9"/>
    <p:sldId id="318" r:id="rId10"/>
    <p:sldId id="345" r:id="rId11"/>
    <p:sldId id="349" r:id="rId12"/>
    <p:sldId id="301" r:id="rId13"/>
    <p:sldId id="350" r:id="rId14"/>
    <p:sldId id="346" r:id="rId15"/>
    <p:sldId id="347" r:id="rId16"/>
    <p:sldId id="351" r:id="rId17"/>
    <p:sldId id="352" r:id="rId18"/>
    <p:sldId id="353" r:id="rId19"/>
    <p:sldId id="354" r:id="rId20"/>
    <p:sldId id="355" r:id="rId21"/>
    <p:sldId id="356" r:id="rId22"/>
    <p:sldId id="340" r:id="rId23"/>
    <p:sldId id="341" r:id="rId24"/>
    <p:sldId id="259" r:id="rId25"/>
  </p:sldIdLst>
  <p:sldSz cx="9144000" cy="6838950"/>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5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200"/>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7" d="100"/>
          <a:sy n="67" d="100"/>
        </p:scale>
        <p:origin x="1086" y="66"/>
      </p:cViewPr>
      <p:guideLst>
        <p:guide orient="horz" pos="215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52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92919C-E666-4A1F-8903-DFFBFD98793A}" type="doc">
      <dgm:prSet loTypeId="urn:microsoft.com/office/officeart/2005/8/layout/cycle5" loCatId="cycle" qsTypeId="urn:microsoft.com/office/officeart/2005/8/quickstyle/simple1" qsCatId="simple" csTypeId="urn:microsoft.com/office/officeart/2005/8/colors/colorful2" csCatId="colorful" phldr="1"/>
      <dgm:spPr/>
      <dgm:t>
        <a:bodyPr/>
        <a:lstStyle/>
        <a:p>
          <a:endParaRPr lang="zh-CN" altLang="en-US"/>
        </a:p>
      </dgm:t>
    </dgm:pt>
    <dgm:pt modelId="{9E7ADA79-DD63-4354-B811-ED1047D35686}">
      <dgm:prSet phldrT="[文本]"/>
      <dgm:spPr/>
      <dgm:t>
        <a:bodyPr/>
        <a:lstStyle/>
        <a:p>
          <a:r>
            <a:rPr lang="zh-CN" altLang="en-US" b="1" dirty="0">
              <a:latin typeface="微软雅黑" pitchFamily="34" charset="-122"/>
              <a:ea typeface="微软雅黑" pitchFamily="34" charset="-122"/>
            </a:rPr>
            <a:t>留住老用户</a:t>
          </a:r>
        </a:p>
      </dgm:t>
    </dgm:pt>
    <dgm:pt modelId="{942A1824-C732-4B0C-BBD9-EAC78FB2E558}" type="parTrans" cxnId="{27D25987-1FA5-4DED-8431-EC4FC65B00C5}">
      <dgm:prSet/>
      <dgm:spPr/>
      <dgm:t>
        <a:bodyPr/>
        <a:lstStyle/>
        <a:p>
          <a:endParaRPr lang="zh-CN" altLang="en-US">
            <a:latin typeface="微软雅黑" pitchFamily="34" charset="-122"/>
            <a:ea typeface="微软雅黑" pitchFamily="34" charset="-122"/>
          </a:endParaRPr>
        </a:p>
      </dgm:t>
    </dgm:pt>
    <dgm:pt modelId="{890B85CA-0F05-4E5D-8B3D-A791D0EB50BB}" type="sibTrans" cxnId="{27D25987-1FA5-4DED-8431-EC4FC65B00C5}">
      <dgm:prSet/>
      <dgm:spPr/>
      <dgm:t>
        <a:bodyPr/>
        <a:lstStyle/>
        <a:p>
          <a:endParaRPr lang="zh-CN" altLang="en-US">
            <a:latin typeface="微软雅黑" pitchFamily="34" charset="-122"/>
            <a:ea typeface="微软雅黑" pitchFamily="34" charset="-122"/>
          </a:endParaRPr>
        </a:p>
      </dgm:t>
    </dgm:pt>
    <dgm:pt modelId="{AFC0CD4E-4378-46BB-A885-D4785B19A176}">
      <dgm:prSet phldrT="[文本]"/>
      <dgm:spPr/>
      <dgm:t>
        <a:bodyPr/>
        <a:lstStyle/>
        <a:p>
          <a:r>
            <a:rPr lang="zh-CN" altLang="en-US" b="1" dirty="0">
              <a:latin typeface="微软雅黑" pitchFamily="34" charset="-122"/>
              <a:ea typeface="微软雅黑" pitchFamily="34" charset="-122"/>
            </a:rPr>
            <a:t>发展新用户</a:t>
          </a:r>
        </a:p>
      </dgm:t>
    </dgm:pt>
    <dgm:pt modelId="{B6C8F1E2-C46F-4EA9-88C5-462B050479E0}" type="parTrans" cxnId="{673AA885-D6D7-4E8C-A3C0-A6D5F3234C85}">
      <dgm:prSet/>
      <dgm:spPr/>
      <dgm:t>
        <a:bodyPr/>
        <a:lstStyle/>
        <a:p>
          <a:endParaRPr lang="zh-CN" altLang="en-US">
            <a:latin typeface="微软雅黑" pitchFamily="34" charset="-122"/>
            <a:ea typeface="微软雅黑" pitchFamily="34" charset="-122"/>
          </a:endParaRPr>
        </a:p>
      </dgm:t>
    </dgm:pt>
    <dgm:pt modelId="{427CD882-5B9A-4262-828C-83CEF7B3C6C4}" type="sibTrans" cxnId="{673AA885-D6D7-4E8C-A3C0-A6D5F3234C85}">
      <dgm:prSet/>
      <dgm:spPr/>
      <dgm:t>
        <a:bodyPr/>
        <a:lstStyle/>
        <a:p>
          <a:endParaRPr lang="zh-CN" altLang="en-US">
            <a:latin typeface="微软雅黑" pitchFamily="34" charset="-122"/>
            <a:ea typeface="微软雅黑" pitchFamily="34" charset="-122"/>
          </a:endParaRPr>
        </a:p>
      </dgm:t>
    </dgm:pt>
    <dgm:pt modelId="{AB246C39-B30B-45B6-9C70-758F39B49A89}">
      <dgm:prSet phldrT="[文本]"/>
      <dgm:spPr/>
      <dgm:t>
        <a:bodyPr/>
        <a:lstStyle/>
        <a:p>
          <a:r>
            <a:rPr lang="zh-CN" altLang="en-US" b="1" dirty="0">
              <a:latin typeface="微软雅黑" pitchFamily="34" charset="-122"/>
              <a:ea typeface="微软雅黑" pitchFamily="34" charset="-122"/>
            </a:rPr>
            <a:t>设计运营活动</a:t>
          </a:r>
        </a:p>
      </dgm:t>
    </dgm:pt>
    <dgm:pt modelId="{9250FE62-DB55-46A3-9BCC-783CF5588810}" type="parTrans" cxnId="{26A4EBE0-1295-4831-B908-208D47F61939}">
      <dgm:prSet/>
      <dgm:spPr/>
      <dgm:t>
        <a:bodyPr/>
        <a:lstStyle/>
        <a:p>
          <a:endParaRPr lang="zh-CN" altLang="en-US">
            <a:latin typeface="微软雅黑" pitchFamily="34" charset="-122"/>
            <a:ea typeface="微软雅黑" pitchFamily="34" charset="-122"/>
          </a:endParaRPr>
        </a:p>
      </dgm:t>
    </dgm:pt>
    <dgm:pt modelId="{FA7E8CDF-F02A-42A0-99C0-C508D836C3B6}" type="sibTrans" cxnId="{26A4EBE0-1295-4831-B908-208D47F61939}">
      <dgm:prSet/>
      <dgm:spPr/>
      <dgm:t>
        <a:bodyPr/>
        <a:lstStyle/>
        <a:p>
          <a:endParaRPr lang="zh-CN" altLang="en-US">
            <a:latin typeface="微软雅黑" pitchFamily="34" charset="-122"/>
            <a:ea typeface="微软雅黑" pitchFamily="34" charset="-122"/>
          </a:endParaRPr>
        </a:p>
      </dgm:t>
    </dgm:pt>
    <dgm:pt modelId="{E1597202-BB22-45D3-B5DF-E13676160511}">
      <dgm:prSet/>
      <dgm:spPr/>
      <dgm:t>
        <a:bodyPr/>
        <a:lstStyle/>
        <a:p>
          <a:r>
            <a:rPr lang="zh-CN" altLang="en-US" b="1" dirty="0">
              <a:latin typeface="微软雅黑" pitchFamily="34" charset="-122"/>
              <a:ea typeface="微软雅黑" pitchFamily="34" charset="-122"/>
            </a:rPr>
            <a:t>持续优化发展目标</a:t>
          </a:r>
        </a:p>
      </dgm:t>
    </dgm:pt>
    <dgm:pt modelId="{8D0A2199-211A-4322-85AD-2AF8E15F65CF}" type="parTrans" cxnId="{13885930-A31A-45B9-92DD-FC907338F58B}">
      <dgm:prSet/>
      <dgm:spPr/>
      <dgm:t>
        <a:bodyPr/>
        <a:lstStyle/>
        <a:p>
          <a:endParaRPr lang="zh-CN" altLang="en-US">
            <a:latin typeface="微软雅黑" pitchFamily="34" charset="-122"/>
            <a:ea typeface="微软雅黑" pitchFamily="34" charset="-122"/>
          </a:endParaRPr>
        </a:p>
      </dgm:t>
    </dgm:pt>
    <dgm:pt modelId="{8401BC8A-9BED-4640-B8CC-F022CC0C3969}" type="sibTrans" cxnId="{13885930-A31A-45B9-92DD-FC907338F58B}">
      <dgm:prSet/>
      <dgm:spPr/>
      <dgm:t>
        <a:bodyPr/>
        <a:lstStyle/>
        <a:p>
          <a:endParaRPr lang="zh-CN" altLang="en-US">
            <a:latin typeface="微软雅黑" pitchFamily="34" charset="-122"/>
            <a:ea typeface="微软雅黑" pitchFamily="34" charset="-122"/>
          </a:endParaRPr>
        </a:p>
      </dgm:t>
    </dgm:pt>
    <dgm:pt modelId="{BBB02B60-FFD8-4711-A9E0-B64FAC06B8D3}" type="pres">
      <dgm:prSet presAssocID="{D392919C-E666-4A1F-8903-DFFBFD98793A}" presName="cycle" presStyleCnt="0">
        <dgm:presLayoutVars>
          <dgm:dir/>
          <dgm:resizeHandles val="exact"/>
        </dgm:presLayoutVars>
      </dgm:prSet>
      <dgm:spPr/>
    </dgm:pt>
    <dgm:pt modelId="{F5C4AEF2-E81F-42FD-A10F-B1632A743AA3}" type="pres">
      <dgm:prSet presAssocID="{9E7ADA79-DD63-4354-B811-ED1047D35686}" presName="node" presStyleLbl="node1" presStyleIdx="0" presStyleCnt="4">
        <dgm:presLayoutVars>
          <dgm:bulletEnabled val="1"/>
        </dgm:presLayoutVars>
      </dgm:prSet>
      <dgm:spPr/>
    </dgm:pt>
    <dgm:pt modelId="{E92709B3-FBD4-4717-BEF5-9280ED90318C}" type="pres">
      <dgm:prSet presAssocID="{9E7ADA79-DD63-4354-B811-ED1047D35686}" presName="spNode" presStyleCnt="0"/>
      <dgm:spPr/>
    </dgm:pt>
    <dgm:pt modelId="{5EEC9569-E0D2-495A-B10C-A69B07853AFD}" type="pres">
      <dgm:prSet presAssocID="{890B85CA-0F05-4E5D-8B3D-A791D0EB50BB}" presName="sibTrans" presStyleLbl="sibTrans1D1" presStyleIdx="0" presStyleCnt="4"/>
      <dgm:spPr/>
    </dgm:pt>
    <dgm:pt modelId="{3161156A-DC7E-4C97-85ED-5EC12240B949}" type="pres">
      <dgm:prSet presAssocID="{AFC0CD4E-4378-46BB-A885-D4785B19A176}" presName="node" presStyleLbl="node1" presStyleIdx="1" presStyleCnt="4" custRadScaleRad="138749" custRadScaleInc="-4499">
        <dgm:presLayoutVars>
          <dgm:bulletEnabled val="1"/>
        </dgm:presLayoutVars>
      </dgm:prSet>
      <dgm:spPr/>
    </dgm:pt>
    <dgm:pt modelId="{D6341591-186D-4C45-8678-8C8991F9EE13}" type="pres">
      <dgm:prSet presAssocID="{AFC0CD4E-4378-46BB-A885-D4785B19A176}" presName="spNode" presStyleCnt="0"/>
      <dgm:spPr/>
    </dgm:pt>
    <dgm:pt modelId="{AE7EF8DE-907F-40F1-8DD5-FB0982DF4791}" type="pres">
      <dgm:prSet presAssocID="{427CD882-5B9A-4262-828C-83CEF7B3C6C4}" presName="sibTrans" presStyleLbl="sibTrans1D1" presStyleIdx="1" presStyleCnt="4"/>
      <dgm:spPr/>
    </dgm:pt>
    <dgm:pt modelId="{12AE3DAC-3D1A-4E1F-9215-4797AB446447}" type="pres">
      <dgm:prSet presAssocID="{AB246C39-B30B-45B6-9C70-758F39B49A89}" presName="node" presStyleLbl="node1" presStyleIdx="2" presStyleCnt="4">
        <dgm:presLayoutVars>
          <dgm:bulletEnabled val="1"/>
        </dgm:presLayoutVars>
      </dgm:prSet>
      <dgm:spPr/>
    </dgm:pt>
    <dgm:pt modelId="{4AEF9306-DE04-4DF1-8D56-164439F3467F}" type="pres">
      <dgm:prSet presAssocID="{AB246C39-B30B-45B6-9C70-758F39B49A89}" presName="spNode" presStyleCnt="0"/>
      <dgm:spPr/>
    </dgm:pt>
    <dgm:pt modelId="{CF3478F2-B2E9-4E95-B8E7-218C36577D63}" type="pres">
      <dgm:prSet presAssocID="{FA7E8CDF-F02A-42A0-99C0-C508D836C3B6}" presName="sibTrans" presStyleLbl="sibTrans1D1" presStyleIdx="2" presStyleCnt="4"/>
      <dgm:spPr/>
    </dgm:pt>
    <dgm:pt modelId="{09C34BD1-6244-4D58-8538-4C70C95DB5E8}" type="pres">
      <dgm:prSet presAssocID="{E1597202-BB22-45D3-B5DF-E13676160511}" presName="node" presStyleLbl="node1" presStyleIdx="3" presStyleCnt="4" custRadScaleRad="133483" custRadScaleInc="1322">
        <dgm:presLayoutVars>
          <dgm:bulletEnabled val="1"/>
        </dgm:presLayoutVars>
      </dgm:prSet>
      <dgm:spPr/>
    </dgm:pt>
    <dgm:pt modelId="{E4BF7B5D-1F2C-4550-A677-B6F036F00D17}" type="pres">
      <dgm:prSet presAssocID="{E1597202-BB22-45D3-B5DF-E13676160511}" presName="spNode" presStyleCnt="0"/>
      <dgm:spPr/>
    </dgm:pt>
    <dgm:pt modelId="{F46B1072-71EE-4AFF-85AF-FDF4046B00E6}" type="pres">
      <dgm:prSet presAssocID="{8401BC8A-9BED-4640-B8CC-F022CC0C3969}" presName="sibTrans" presStyleLbl="sibTrans1D1" presStyleIdx="3" presStyleCnt="4"/>
      <dgm:spPr/>
    </dgm:pt>
  </dgm:ptLst>
  <dgm:cxnLst>
    <dgm:cxn modelId="{13885930-A31A-45B9-92DD-FC907338F58B}" srcId="{D392919C-E666-4A1F-8903-DFFBFD98793A}" destId="{E1597202-BB22-45D3-B5DF-E13676160511}" srcOrd="3" destOrd="0" parTransId="{8D0A2199-211A-4322-85AD-2AF8E15F65CF}" sibTransId="{8401BC8A-9BED-4640-B8CC-F022CC0C3969}"/>
    <dgm:cxn modelId="{00FB583D-B6FA-4F34-BECA-3CDB40262710}" type="presOf" srcId="{427CD882-5B9A-4262-828C-83CEF7B3C6C4}" destId="{AE7EF8DE-907F-40F1-8DD5-FB0982DF4791}" srcOrd="0" destOrd="0" presId="urn:microsoft.com/office/officeart/2005/8/layout/cycle5"/>
    <dgm:cxn modelId="{E233796E-B603-4445-9C58-B3F53883DD44}" type="presOf" srcId="{AFC0CD4E-4378-46BB-A885-D4785B19A176}" destId="{3161156A-DC7E-4C97-85ED-5EC12240B949}" srcOrd="0" destOrd="0" presId="urn:microsoft.com/office/officeart/2005/8/layout/cycle5"/>
    <dgm:cxn modelId="{DD8CB471-9800-4C91-A4E6-D85FAE4DA9DF}" type="presOf" srcId="{FA7E8CDF-F02A-42A0-99C0-C508D836C3B6}" destId="{CF3478F2-B2E9-4E95-B8E7-218C36577D63}" srcOrd="0" destOrd="0" presId="urn:microsoft.com/office/officeart/2005/8/layout/cycle5"/>
    <dgm:cxn modelId="{4BB46977-EFF8-499E-BA49-F247EF79FB65}" type="presOf" srcId="{AB246C39-B30B-45B6-9C70-758F39B49A89}" destId="{12AE3DAC-3D1A-4E1F-9215-4797AB446447}" srcOrd="0" destOrd="0" presId="urn:microsoft.com/office/officeart/2005/8/layout/cycle5"/>
    <dgm:cxn modelId="{9DE3BF81-9855-4142-A865-59842B25CA34}" type="presOf" srcId="{E1597202-BB22-45D3-B5DF-E13676160511}" destId="{09C34BD1-6244-4D58-8538-4C70C95DB5E8}" srcOrd="0" destOrd="0" presId="urn:microsoft.com/office/officeart/2005/8/layout/cycle5"/>
    <dgm:cxn modelId="{673AA885-D6D7-4E8C-A3C0-A6D5F3234C85}" srcId="{D392919C-E666-4A1F-8903-DFFBFD98793A}" destId="{AFC0CD4E-4378-46BB-A885-D4785B19A176}" srcOrd="1" destOrd="0" parTransId="{B6C8F1E2-C46F-4EA9-88C5-462B050479E0}" sibTransId="{427CD882-5B9A-4262-828C-83CEF7B3C6C4}"/>
    <dgm:cxn modelId="{27D25987-1FA5-4DED-8431-EC4FC65B00C5}" srcId="{D392919C-E666-4A1F-8903-DFFBFD98793A}" destId="{9E7ADA79-DD63-4354-B811-ED1047D35686}" srcOrd="0" destOrd="0" parTransId="{942A1824-C732-4B0C-BBD9-EAC78FB2E558}" sibTransId="{890B85CA-0F05-4E5D-8B3D-A791D0EB50BB}"/>
    <dgm:cxn modelId="{47670093-D7B4-47CB-AE32-DBB230B9B501}" type="presOf" srcId="{8401BC8A-9BED-4640-B8CC-F022CC0C3969}" destId="{F46B1072-71EE-4AFF-85AF-FDF4046B00E6}" srcOrd="0" destOrd="0" presId="urn:microsoft.com/office/officeart/2005/8/layout/cycle5"/>
    <dgm:cxn modelId="{A430D9A5-1677-43CC-BFBA-C018A505CBC3}" type="presOf" srcId="{D392919C-E666-4A1F-8903-DFFBFD98793A}" destId="{BBB02B60-FFD8-4711-A9E0-B64FAC06B8D3}" srcOrd="0" destOrd="0" presId="urn:microsoft.com/office/officeart/2005/8/layout/cycle5"/>
    <dgm:cxn modelId="{77B42EB9-F789-4736-B5C2-FC2565CF4AB6}" type="presOf" srcId="{9E7ADA79-DD63-4354-B811-ED1047D35686}" destId="{F5C4AEF2-E81F-42FD-A10F-B1632A743AA3}" srcOrd="0" destOrd="0" presId="urn:microsoft.com/office/officeart/2005/8/layout/cycle5"/>
    <dgm:cxn modelId="{C0DE16E0-94F5-4BC7-984C-41CA01A30E67}" type="presOf" srcId="{890B85CA-0F05-4E5D-8B3D-A791D0EB50BB}" destId="{5EEC9569-E0D2-495A-B10C-A69B07853AFD}" srcOrd="0" destOrd="0" presId="urn:microsoft.com/office/officeart/2005/8/layout/cycle5"/>
    <dgm:cxn modelId="{26A4EBE0-1295-4831-B908-208D47F61939}" srcId="{D392919C-E666-4A1F-8903-DFFBFD98793A}" destId="{AB246C39-B30B-45B6-9C70-758F39B49A89}" srcOrd="2" destOrd="0" parTransId="{9250FE62-DB55-46A3-9BCC-783CF5588810}" sibTransId="{FA7E8CDF-F02A-42A0-99C0-C508D836C3B6}"/>
    <dgm:cxn modelId="{43C7431B-AC7C-4251-BEE2-E43E0E817CB5}" type="presParOf" srcId="{BBB02B60-FFD8-4711-A9E0-B64FAC06B8D3}" destId="{F5C4AEF2-E81F-42FD-A10F-B1632A743AA3}" srcOrd="0" destOrd="0" presId="urn:microsoft.com/office/officeart/2005/8/layout/cycle5"/>
    <dgm:cxn modelId="{77582316-2AEA-44FE-B644-89730B7085A0}" type="presParOf" srcId="{BBB02B60-FFD8-4711-A9E0-B64FAC06B8D3}" destId="{E92709B3-FBD4-4717-BEF5-9280ED90318C}" srcOrd="1" destOrd="0" presId="urn:microsoft.com/office/officeart/2005/8/layout/cycle5"/>
    <dgm:cxn modelId="{C4D4CDFE-76A2-4145-B854-7FCD728D0ECE}" type="presParOf" srcId="{BBB02B60-FFD8-4711-A9E0-B64FAC06B8D3}" destId="{5EEC9569-E0D2-495A-B10C-A69B07853AFD}" srcOrd="2" destOrd="0" presId="urn:microsoft.com/office/officeart/2005/8/layout/cycle5"/>
    <dgm:cxn modelId="{90E299B1-BAA1-4CCD-A12C-0C789AB677B1}" type="presParOf" srcId="{BBB02B60-FFD8-4711-A9E0-B64FAC06B8D3}" destId="{3161156A-DC7E-4C97-85ED-5EC12240B949}" srcOrd="3" destOrd="0" presId="urn:microsoft.com/office/officeart/2005/8/layout/cycle5"/>
    <dgm:cxn modelId="{92D28878-479E-41DE-97ED-B03D3C60387E}" type="presParOf" srcId="{BBB02B60-FFD8-4711-A9E0-B64FAC06B8D3}" destId="{D6341591-186D-4C45-8678-8C8991F9EE13}" srcOrd="4" destOrd="0" presId="urn:microsoft.com/office/officeart/2005/8/layout/cycle5"/>
    <dgm:cxn modelId="{F36769F0-185D-4BA5-9429-0E0D28398776}" type="presParOf" srcId="{BBB02B60-FFD8-4711-A9E0-B64FAC06B8D3}" destId="{AE7EF8DE-907F-40F1-8DD5-FB0982DF4791}" srcOrd="5" destOrd="0" presId="urn:microsoft.com/office/officeart/2005/8/layout/cycle5"/>
    <dgm:cxn modelId="{C8D8095C-828A-493D-91BD-43E41ABB8D22}" type="presParOf" srcId="{BBB02B60-FFD8-4711-A9E0-B64FAC06B8D3}" destId="{12AE3DAC-3D1A-4E1F-9215-4797AB446447}" srcOrd="6" destOrd="0" presId="urn:microsoft.com/office/officeart/2005/8/layout/cycle5"/>
    <dgm:cxn modelId="{DE7A539E-46AD-480F-A798-B67928F25CA2}" type="presParOf" srcId="{BBB02B60-FFD8-4711-A9E0-B64FAC06B8D3}" destId="{4AEF9306-DE04-4DF1-8D56-164439F3467F}" srcOrd="7" destOrd="0" presId="urn:microsoft.com/office/officeart/2005/8/layout/cycle5"/>
    <dgm:cxn modelId="{740D9F38-263E-4A08-9A73-359390A8E7D8}" type="presParOf" srcId="{BBB02B60-FFD8-4711-A9E0-B64FAC06B8D3}" destId="{CF3478F2-B2E9-4E95-B8E7-218C36577D63}" srcOrd="8" destOrd="0" presId="urn:microsoft.com/office/officeart/2005/8/layout/cycle5"/>
    <dgm:cxn modelId="{D11F1652-A330-4A41-ACD5-0EEF70B55943}" type="presParOf" srcId="{BBB02B60-FFD8-4711-A9E0-B64FAC06B8D3}" destId="{09C34BD1-6244-4D58-8538-4C70C95DB5E8}" srcOrd="9" destOrd="0" presId="urn:microsoft.com/office/officeart/2005/8/layout/cycle5"/>
    <dgm:cxn modelId="{60FDFAFF-8992-4474-87D8-33E6FFBB6EEB}" type="presParOf" srcId="{BBB02B60-FFD8-4711-A9E0-B64FAC06B8D3}" destId="{E4BF7B5D-1F2C-4550-A677-B6F036F00D17}" srcOrd="10" destOrd="0" presId="urn:microsoft.com/office/officeart/2005/8/layout/cycle5"/>
    <dgm:cxn modelId="{35866245-DD42-4078-88CA-C6B3663B19F3}" type="presParOf" srcId="{BBB02B60-FFD8-4711-A9E0-B64FAC06B8D3}" destId="{F46B1072-71EE-4AFF-85AF-FDF4046B00E6}"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A2A35C-7437-4B5B-8989-5D47DA2C6B8A}" type="doc">
      <dgm:prSet loTypeId="urn:microsoft.com/office/officeart/2009/layout/CircleArrowProcess" loCatId="process" qsTypeId="urn:microsoft.com/office/officeart/2005/8/quickstyle/simple1" qsCatId="simple" csTypeId="urn:microsoft.com/office/officeart/2005/8/colors/accent5_2" csCatId="accent5" phldr="1"/>
      <dgm:spPr/>
    </dgm:pt>
    <dgm:pt modelId="{B5F272F9-2257-4D53-A699-41AC1BEC5D46}">
      <dgm:prSet phldrT="[文本]" custT="1"/>
      <dgm:spPr/>
      <dgm:t>
        <a:bodyPr/>
        <a:lstStyle/>
        <a:p>
          <a:r>
            <a:rPr lang="zh-CN" altLang="en-US" sz="2400" dirty="0">
              <a:latin typeface="微软雅黑" pitchFamily="34" charset="-122"/>
              <a:ea typeface="微软雅黑" pitchFamily="34" charset="-122"/>
            </a:rPr>
            <a:t>平台聚合</a:t>
          </a:r>
        </a:p>
      </dgm:t>
    </dgm:pt>
    <dgm:pt modelId="{09A77802-94D7-41AA-88B0-0D85390DEF05}" type="parTrans" cxnId="{08BEC56A-922A-483B-88AD-2187068C26CC}">
      <dgm:prSet/>
      <dgm:spPr/>
      <dgm:t>
        <a:bodyPr/>
        <a:lstStyle/>
        <a:p>
          <a:endParaRPr lang="zh-CN" altLang="en-US"/>
        </a:p>
      </dgm:t>
    </dgm:pt>
    <dgm:pt modelId="{74E06B8D-DF51-4683-911B-8C6193F4A05E}" type="sibTrans" cxnId="{08BEC56A-922A-483B-88AD-2187068C26CC}">
      <dgm:prSet/>
      <dgm:spPr/>
      <dgm:t>
        <a:bodyPr/>
        <a:lstStyle/>
        <a:p>
          <a:endParaRPr lang="zh-CN" altLang="en-US"/>
        </a:p>
      </dgm:t>
    </dgm:pt>
    <dgm:pt modelId="{A35AE7C3-92FF-4438-BD17-0A45755D9D69}">
      <dgm:prSet phldrT="[文本]" custT="1"/>
      <dgm:spPr/>
      <dgm:t>
        <a:bodyPr/>
        <a:lstStyle/>
        <a:p>
          <a:r>
            <a:rPr lang="zh-CN" altLang="en-US" sz="2400" dirty="0">
              <a:latin typeface="微软雅黑" pitchFamily="34" charset="-122"/>
              <a:ea typeface="微软雅黑" pitchFamily="34" charset="-122"/>
            </a:rPr>
            <a:t>内容聚合</a:t>
          </a:r>
        </a:p>
      </dgm:t>
    </dgm:pt>
    <dgm:pt modelId="{971FE04B-60CA-4D60-B29A-E619EE5A276E}" type="parTrans" cxnId="{93804980-A635-44DE-9673-D071AF1640DA}">
      <dgm:prSet/>
      <dgm:spPr/>
      <dgm:t>
        <a:bodyPr/>
        <a:lstStyle/>
        <a:p>
          <a:endParaRPr lang="zh-CN" altLang="en-US"/>
        </a:p>
      </dgm:t>
    </dgm:pt>
    <dgm:pt modelId="{CCCF01A1-958D-4A2B-9933-D0B5DC6F27A1}" type="sibTrans" cxnId="{93804980-A635-44DE-9673-D071AF1640DA}">
      <dgm:prSet/>
      <dgm:spPr/>
      <dgm:t>
        <a:bodyPr/>
        <a:lstStyle/>
        <a:p>
          <a:endParaRPr lang="zh-CN" altLang="en-US"/>
        </a:p>
      </dgm:t>
    </dgm:pt>
    <dgm:pt modelId="{A008B24A-8DDB-4D8C-B762-D7FF1375CCE9}" type="pres">
      <dgm:prSet presAssocID="{B5A2A35C-7437-4B5B-8989-5D47DA2C6B8A}" presName="Name0" presStyleCnt="0">
        <dgm:presLayoutVars>
          <dgm:chMax val="7"/>
          <dgm:chPref val="7"/>
          <dgm:dir/>
          <dgm:animLvl val="lvl"/>
        </dgm:presLayoutVars>
      </dgm:prSet>
      <dgm:spPr/>
    </dgm:pt>
    <dgm:pt modelId="{19F3650E-7C36-41A4-B9AD-58C4D4B2C383}" type="pres">
      <dgm:prSet presAssocID="{B5F272F9-2257-4D53-A699-41AC1BEC5D46}" presName="Accent1" presStyleCnt="0"/>
      <dgm:spPr/>
    </dgm:pt>
    <dgm:pt modelId="{AD439544-1052-47C4-9255-0367A85AE4D7}" type="pres">
      <dgm:prSet presAssocID="{B5F272F9-2257-4D53-A699-41AC1BEC5D46}" presName="Accent" presStyleLbl="node1" presStyleIdx="0" presStyleCnt="2" custLinFactNeighborX="21962"/>
      <dgm:spPr>
        <a:ln>
          <a:noFill/>
        </a:ln>
      </dgm:spPr>
    </dgm:pt>
    <dgm:pt modelId="{2EE599A9-43E2-4C0E-AE34-6A53928FE4A2}" type="pres">
      <dgm:prSet presAssocID="{B5F272F9-2257-4D53-A699-41AC1BEC5D46}" presName="Parent1" presStyleLbl="revTx" presStyleIdx="0" presStyleCnt="2" custLinFactNeighborX="44398" custLinFactNeighborY="-11578">
        <dgm:presLayoutVars>
          <dgm:chMax val="1"/>
          <dgm:chPref val="1"/>
          <dgm:bulletEnabled val="1"/>
        </dgm:presLayoutVars>
      </dgm:prSet>
      <dgm:spPr/>
    </dgm:pt>
    <dgm:pt modelId="{B4B584D0-8AAA-40EF-BC9E-D896C2F979AC}" type="pres">
      <dgm:prSet presAssocID="{A35AE7C3-92FF-4438-BD17-0A45755D9D69}" presName="Accent2" presStyleCnt="0"/>
      <dgm:spPr/>
    </dgm:pt>
    <dgm:pt modelId="{F61A9249-E7C9-4E1B-9476-16A0DB78D058}" type="pres">
      <dgm:prSet presAssocID="{A35AE7C3-92FF-4438-BD17-0A45755D9D69}" presName="Accent" presStyleLbl="node1" presStyleIdx="1" presStyleCnt="2" custLinFactNeighborX="19040" custLinFactNeighborY="-4760"/>
      <dgm:spPr>
        <a:ln>
          <a:noFill/>
        </a:ln>
      </dgm:spPr>
    </dgm:pt>
    <dgm:pt modelId="{CAD5112A-6566-4A34-B930-73F96DCE9D3E}" type="pres">
      <dgm:prSet presAssocID="{A35AE7C3-92FF-4438-BD17-0A45755D9D69}" presName="Parent2" presStyleLbl="revTx" presStyleIdx="1" presStyleCnt="2" custLinFactNeighborX="19033" custLinFactNeighborY="-9657">
        <dgm:presLayoutVars>
          <dgm:chMax val="1"/>
          <dgm:chPref val="1"/>
          <dgm:bulletEnabled val="1"/>
        </dgm:presLayoutVars>
      </dgm:prSet>
      <dgm:spPr/>
    </dgm:pt>
  </dgm:ptLst>
  <dgm:cxnLst>
    <dgm:cxn modelId="{0E53A72A-6D4A-45CB-940E-2A98FA7067F6}" type="presOf" srcId="{B5F272F9-2257-4D53-A699-41AC1BEC5D46}" destId="{2EE599A9-43E2-4C0E-AE34-6A53928FE4A2}" srcOrd="0" destOrd="0" presId="urn:microsoft.com/office/officeart/2009/layout/CircleArrowProcess"/>
    <dgm:cxn modelId="{08BEC56A-922A-483B-88AD-2187068C26CC}" srcId="{B5A2A35C-7437-4B5B-8989-5D47DA2C6B8A}" destId="{B5F272F9-2257-4D53-A699-41AC1BEC5D46}" srcOrd="0" destOrd="0" parTransId="{09A77802-94D7-41AA-88B0-0D85390DEF05}" sibTransId="{74E06B8D-DF51-4683-911B-8C6193F4A05E}"/>
    <dgm:cxn modelId="{93804980-A635-44DE-9673-D071AF1640DA}" srcId="{B5A2A35C-7437-4B5B-8989-5D47DA2C6B8A}" destId="{A35AE7C3-92FF-4438-BD17-0A45755D9D69}" srcOrd="1" destOrd="0" parTransId="{971FE04B-60CA-4D60-B29A-E619EE5A276E}" sibTransId="{CCCF01A1-958D-4A2B-9933-D0B5DC6F27A1}"/>
    <dgm:cxn modelId="{644A81C3-C4E8-4E0E-97A4-D6AD86DFCBAC}" type="presOf" srcId="{A35AE7C3-92FF-4438-BD17-0A45755D9D69}" destId="{CAD5112A-6566-4A34-B930-73F96DCE9D3E}" srcOrd="0" destOrd="0" presId="urn:microsoft.com/office/officeart/2009/layout/CircleArrowProcess"/>
    <dgm:cxn modelId="{F576F8F0-0171-420C-9733-9E5CB30D35E4}" type="presOf" srcId="{B5A2A35C-7437-4B5B-8989-5D47DA2C6B8A}" destId="{A008B24A-8DDB-4D8C-B762-D7FF1375CCE9}" srcOrd="0" destOrd="0" presId="urn:microsoft.com/office/officeart/2009/layout/CircleArrowProcess"/>
    <dgm:cxn modelId="{58D8F925-8B7E-4658-8002-053CEBE02D85}" type="presParOf" srcId="{A008B24A-8DDB-4D8C-B762-D7FF1375CCE9}" destId="{19F3650E-7C36-41A4-B9AD-58C4D4B2C383}" srcOrd="0" destOrd="0" presId="urn:microsoft.com/office/officeart/2009/layout/CircleArrowProcess"/>
    <dgm:cxn modelId="{50F02423-92F3-42DB-AFD2-ADBD6983F4C9}" type="presParOf" srcId="{19F3650E-7C36-41A4-B9AD-58C4D4B2C383}" destId="{AD439544-1052-47C4-9255-0367A85AE4D7}" srcOrd="0" destOrd="0" presId="urn:microsoft.com/office/officeart/2009/layout/CircleArrowProcess"/>
    <dgm:cxn modelId="{24FA56FA-7CF1-4376-AC46-7F725DB0940F}" type="presParOf" srcId="{A008B24A-8DDB-4D8C-B762-D7FF1375CCE9}" destId="{2EE599A9-43E2-4C0E-AE34-6A53928FE4A2}" srcOrd="1" destOrd="0" presId="urn:microsoft.com/office/officeart/2009/layout/CircleArrowProcess"/>
    <dgm:cxn modelId="{83891CA1-0354-43CC-A9F6-5E9611149C81}" type="presParOf" srcId="{A008B24A-8DDB-4D8C-B762-D7FF1375CCE9}" destId="{B4B584D0-8AAA-40EF-BC9E-D896C2F979AC}" srcOrd="2" destOrd="0" presId="urn:microsoft.com/office/officeart/2009/layout/CircleArrowProcess"/>
    <dgm:cxn modelId="{11CDC054-9598-42B2-AC63-349977FBE82F}" type="presParOf" srcId="{B4B584D0-8AAA-40EF-BC9E-D896C2F979AC}" destId="{F61A9249-E7C9-4E1B-9476-16A0DB78D058}" srcOrd="0" destOrd="0" presId="urn:microsoft.com/office/officeart/2009/layout/CircleArrowProcess"/>
    <dgm:cxn modelId="{CC4274F4-A6F1-47B5-9B69-9411A84D9AAA}" type="presParOf" srcId="{A008B24A-8DDB-4D8C-B762-D7FF1375CCE9}" destId="{CAD5112A-6566-4A34-B930-73F96DCE9D3E}" srcOrd="3" destOrd="0" presId="urn:microsoft.com/office/officeart/2009/layout/CircleArrowProcess"/>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966246-ACB3-412F-AA60-DCC58B1D669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zh-CN" altLang="en-US"/>
        </a:p>
      </dgm:t>
    </dgm:pt>
    <dgm:pt modelId="{15276AD9-7FA4-49AF-A968-5C9DFEFF9D54}">
      <dgm:prSet phldrT="[文本]"/>
      <dgm:spPr/>
      <dgm:t>
        <a:bodyPr/>
        <a:lstStyle/>
        <a:p>
          <a:r>
            <a:rPr lang="zh-CN" altLang="en-US" b="1" dirty="0">
              <a:latin typeface="微软雅黑" pitchFamily="34" charset="-122"/>
              <a:ea typeface="微软雅黑" pitchFamily="34" charset="-122"/>
            </a:rPr>
            <a:t>丰富的形态</a:t>
          </a:r>
        </a:p>
      </dgm:t>
    </dgm:pt>
    <dgm:pt modelId="{761BEDA3-BFF0-4A58-9F4B-CE4F483D56DB}" type="parTrans" cxnId="{A1204E5E-8F17-4331-903A-2415467E567D}">
      <dgm:prSet/>
      <dgm:spPr/>
      <dgm:t>
        <a:bodyPr/>
        <a:lstStyle/>
        <a:p>
          <a:endParaRPr lang="zh-CN" altLang="en-US">
            <a:latin typeface="微软雅黑" pitchFamily="34" charset="-122"/>
            <a:ea typeface="微软雅黑" pitchFamily="34" charset="-122"/>
          </a:endParaRPr>
        </a:p>
      </dgm:t>
    </dgm:pt>
    <dgm:pt modelId="{0B2D61CD-196B-4E31-9FB0-A0F8271FDFA8}" type="sibTrans" cxnId="{A1204E5E-8F17-4331-903A-2415467E567D}">
      <dgm:prSet/>
      <dgm:spPr/>
      <dgm:t>
        <a:bodyPr/>
        <a:lstStyle/>
        <a:p>
          <a:endParaRPr lang="zh-CN" altLang="en-US">
            <a:latin typeface="微软雅黑" pitchFamily="34" charset="-122"/>
            <a:ea typeface="微软雅黑" pitchFamily="34" charset="-122"/>
          </a:endParaRPr>
        </a:p>
      </dgm:t>
    </dgm:pt>
    <dgm:pt modelId="{C3F5201C-EBF5-4E71-AE97-B72E3683B68A}">
      <dgm:prSet phldrT="[文本]"/>
      <dgm:spPr/>
      <dgm:t>
        <a:bodyPr/>
        <a:lstStyle/>
        <a:p>
          <a:r>
            <a:rPr lang="zh-CN" altLang="en-US" dirty="0">
              <a:latin typeface="微软雅黑" pitchFamily="34" charset="-122"/>
              <a:ea typeface="微软雅黑" pitchFamily="34" charset="-122"/>
            </a:rPr>
            <a:t>每个分屏上可呈现图片、视频、网页、二级屏幕等形式的元素；</a:t>
          </a:r>
        </a:p>
      </dgm:t>
    </dgm:pt>
    <dgm:pt modelId="{E92E1791-6C03-4059-9B61-1750637C66EB}" type="parTrans" cxnId="{2FB82AEA-EF45-445F-9D27-318797B8FFDE}">
      <dgm:prSet/>
      <dgm:spPr/>
      <dgm:t>
        <a:bodyPr/>
        <a:lstStyle/>
        <a:p>
          <a:endParaRPr lang="zh-CN" altLang="en-US">
            <a:latin typeface="微软雅黑" pitchFamily="34" charset="-122"/>
            <a:ea typeface="微软雅黑" pitchFamily="34" charset="-122"/>
          </a:endParaRPr>
        </a:p>
      </dgm:t>
    </dgm:pt>
    <dgm:pt modelId="{F8EA06FE-5F7A-4D4E-9B4D-237FD24AE656}" type="sibTrans" cxnId="{2FB82AEA-EF45-445F-9D27-318797B8FFDE}">
      <dgm:prSet/>
      <dgm:spPr/>
      <dgm:t>
        <a:bodyPr/>
        <a:lstStyle/>
        <a:p>
          <a:endParaRPr lang="zh-CN" altLang="en-US">
            <a:latin typeface="微软雅黑" pitchFamily="34" charset="-122"/>
            <a:ea typeface="微软雅黑" pitchFamily="34" charset="-122"/>
          </a:endParaRPr>
        </a:p>
      </dgm:t>
    </dgm:pt>
    <dgm:pt modelId="{8D9C0D3C-9D82-432C-82DE-30EB5D58B0D8}">
      <dgm:prSet phldrT="[文本]"/>
      <dgm:spPr/>
      <dgm:t>
        <a:bodyPr/>
        <a:lstStyle/>
        <a:p>
          <a:r>
            <a:rPr lang="zh-CN" altLang="en-US" dirty="0">
              <a:latin typeface="微软雅黑" pitchFamily="34" charset="-122"/>
              <a:ea typeface="微软雅黑" pitchFamily="34" charset="-122"/>
            </a:rPr>
            <a:t>每个元素都可配置跳转方式。</a:t>
          </a:r>
        </a:p>
      </dgm:t>
    </dgm:pt>
    <dgm:pt modelId="{6AAE0458-E86C-4C69-986E-59A2F5DEC66F}" type="parTrans" cxnId="{51823E90-966E-412A-9E56-AD5FB9C058F7}">
      <dgm:prSet/>
      <dgm:spPr/>
      <dgm:t>
        <a:bodyPr/>
        <a:lstStyle/>
        <a:p>
          <a:endParaRPr lang="zh-CN" altLang="en-US">
            <a:latin typeface="微软雅黑" pitchFamily="34" charset="-122"/>
            <a:ea typeface="微软雅黑" pitchFamily="34" charset="-122"/>
          </a:endParaRPr>
        </a:p>
      </dgm:t>
    </dgm:pt>
    <dgm:pt modelId="{88E96076-2E08-4C58-BF45-3364C6C32DA2}" type="sibTrans" cxnId="{51823E90-966E-412A-9E56-AD5FB9C058F7}">
      <dgm:prSet/>
      <dgm:spPr/>
      <dgm:t>
        <a:bodyPr/>
        <a:lstStyle/>
        <a:p>
          <a:endParaRPr lang="zh-CN" altLang="en-US">
            <a:latin typeface="微软雅黑" pitchFamily="34" charset="-122"/>
            <a:ea typeface="微软雅黑" pitchFamily="34" charset="-122"/>
          </a:endParaRPr>
        </a:p>
      </dgm:t>
    </dgm:pt>
    <dgm:pt modelId="{83A35E89-C20D-4FC3-B01F-DBD588704854}">
      <dgm:prSet phldrT="[文本]"/>
      <dgm:spPr/>
      <dgm:t>
        <a:bodyPr/>
        <a:lstStyle/>
        <a:p>
          <a:r>
            <a:rPr lang="zh-CN" altLang="en-US" b="1" dirty="0">
              <a:latin typeface="微软雅黑" pitchFamily="34" charset="-122"/>
              <a:ea typeface="微软雅黑" pitchFamily="34" charset="-122"/>
            </a:rPr>
            <a:t>便捷的编辑</a:t>
          </a:r>
        </a:p>
      </dgm:t>
    </dgm:pt>
    <dgm:pt modelId="{7DD1FC68-0721-4CAB-8CCE-F92FDF942BC5}" type="parTrans" cxnId="{68AC5EF9-92E3-4E74-8107-83CD096085A8}">
      <dgm:prSet/>
      <dgm:spPr/>
      <dgm:t>
        <a:bodyPr/>
        <a:lstStyle/>
        <a:p>
          <a:endParaRPr lang="zh-CN" altLang="en-US">
            <a:latin typeface="微软雅黑" pitchFamily="34" charset="-122"/>
            <a:ea typeface="微软雅黑" pitchFamily="34" charset="-122"/>
          </a:endParaRPr>
        </a:p>
      </dgm:t>
    </dgm:pt>
    <dgm:pt modelId="{07F323B8-BDB0-45E7-83FB-F90F96A1F565}" type="sibTrans" cxnId="{68AC5EF9-92E3-4E74-8107-83CD096085A8}">
      <dgm:prSet/>
      <dgm:spPr/>
      <dgm:t>
        <a:bodyPr/>
        <a:lstStyle/>
        <a:p>
          <a:endParaRPr lang="zh-CN" altLang="en-US">
            <a:latin typeface="微软雅黑" pitchFamily="34" charset="-122"/>
            <a:ea typeface="微软雅黑" pitchFamily="34" charset="-122"/>
          </a:endParaRPr>
        </a:p>
      </dgm:t>
    </dgm:pt>
    <dgm:pt modelId="{6581562A-C1C6-4A30-89CF-20687283427D}">
      <dgm:prSet phldrT="[文本]"/>
      <dgm:spPr/>
      <dgm:t>
        <a:bodyPr/>
        <a:lstStyle/>
        <a:p>
          <a:r>
            <a:rPr lang="zh-CN" altLang="en-US" dirty="0">
              <a:latin typeface="微软雅黑" pitchFamily="34" charset="-122"/>
              <a:ea typeface="微软雅黑" pitchFamily="34" charset="-122"/>
            </a:rPr>
            <a:t>提供给运营管理员可拖拽的编辑方式；</a:t>
          </a:r>
        </a:p>
      </dgm:t>
    </dgm:pt>
    <dgm:pt modelId="{5FC60B30-4948-4A94-970E-27C1ED928226}" type="parTrans" cxnId="{96092D62-DD62-4272-B663-A25AA9793738}">
      <dgm:prSet/>
      <dgm:spPr/>
      <dgm:t>
        <a:bodyPr/>
        <a:lstStyle/>
        <a:p>
          <a:endParaRPr lang="zh-CN" altLang="en-US">
            <a:latin typeface="微软雅黑" pitchFamily="34" charset="-122"/>
            <a:ea typeface="微软雅黑" pitchFamily="34" charset="-122"/>
          </a:endParaRPr>
        </a:p>
      </dgm:t>
    </dgm:pt>
    <dgm:pt modelId="{EAC6AD8F-A4B4-44F9-B0F2-11B783C78A13}" type="sibTrans" cxnId="{96092D62-DD62-4272-B663-A25AA9793738}">
      <dgm:prSet/>
      <dgm:spPr/>
      <dgm:t>
        <a:bodyPr/>
        <a:lstStyle/>
        <a:p>
          <a:endParaRPr lang="zh-CN" altLang="en-US">
            <a:latin typeface="微软雅黑" pitchFamily="34" charset="-122"/>
            <a:ea typeface="微软雅黑" pitchFamily="34" charset="-122"/>
          </a:endParaRPr>
        </a:p>
      </dgm:t>
    </dgm:pt>
    <dgm:pt modelId="{4C59A650-0617-4F17-AE43-296B2D668246}">
      <dgm:prSet phldrT="[文本]"/>
      <dgm:spPr/>
      <dgm:t>
        <a:bodyPr/>
        <a:lstStyle/>
        <a:p>
          <a:r>
            <a:rPr lang="zh-CN" altLang="en-US" dirty="0">
              <a:latin typeface="微软雅黑" pitchFamily="34" charset="-122"/>
              <a:ea typeface="微软雅黑" pitchFamily="34" charset="-122"/>
            </a:rPr>
            <a:t>后台提供与电视屏幕等比例的预览，每个分屏展示的顺序与电视上呈现一致，所见即所得。</a:t>
          </a:r>
        </a:p>
      </dgm:t>
    </dgm:pt>
    <dgm:pt modelId="{48F66AE7-1993-4CC9-B1AF-1F2A6A6EC6ED}" type="parTrans" cxnId="{D704AB4A-5777-432E-A15C-4E646B073CD0}">
      <dgm:prSet/>
      <dgm:spPr/>
      <dgm:t>
        <a:bodyPr/>
        <a:lstStyle/>
        <a:p>
          <a:endParaRPr lang="zh-CN" altLang="en-US">
            <a:latin typeface="微软雅黑" pitchFamily="34" charset="-122"/>
            <a:ea typeface="微软雅黑" pitchFamily="34" charset="-122"/>
          </a:endParaRPr>
        </a:p>
      </dgm:t>
    </dgm:pt>
    <dgm:pt modelId="{C53535B8-1CBA-427D-B801-162003001706}" type="sibTrans" cxnId="{D704AB4A-5777-432E-A15C-4E646B073CD0}">
      <dgm:prSet/>
      <dgm:spPr/>
      <dgm:t>
        <a:bodyPr/>
        <a:lstStyle/>
        <a:p>
          <a:endParaRPr lang="zh-CN" altLang="en-US">
            <a:latin typeface="微软雅黑" pitchFamily="34" charset="-122"/>
            <a:ea typeface="微软雅黑" pitchFamily="34" charset="-122"/>
          </a:endParaRPr>
        </a:p>
      </dgm:t>
    </dgm:pt>
    <dgm:pt modelId="{9B74ABBB-6613-413F-964D-7CC935624502}">
      <dgm:prSet phldrT="[文本]"/>
      <dgm:spPr/>
      <dgm:t>
        <a:bodyPr/>
        <a:lstStyle/>
        <a:p>
          <a:r>
            <a:rPr lang="zh-CN" altLang="en-US" dirty="0">
              <a:latin typeface="微软雅黑" pitchFamily="34" charset="-122"/>
              <a:ea typeface="微软雅黑" pitchFamily="34" charset="-122"/>
            </a:rPr>
            <a:t>屏幕可以由一套分屏组成；</a:t>
          </a:r>
        </a:p>
      </dgm:t>
    </dgm:pt>
    <dgm:pt modelId="{8FBB1633-D215-4661-86B4-DA9DF6D2B2D5}" type="parTrans" cxnId="{AA35434E-F229-4335-BEC0-688ACF1517E4}">
      <dgm:prSet/>
      <dgm:spPr/>
      <dgm:t>
        <a:bodyPr/>
        <a:lstStyle/>
        <a:p>
          <a:endParaRPr lang="zh-CN" altLang="en-US">
            <a:latin typeface="微软雅黑" pitchFamily="34" charset="-122"/>
            <a:ea typeface="微软雅黑" pitchFamily="34" charset="-122"/>
          </a:endParaRPr>
        </a:p>
      </dgm:t>
    </dgm:pt>
    <dgm:pt modelId="{BBCE7D97-7B18-4F1C-A27B-D7527D9BA01E}" type="sibTrans" cxnId="{AA35434E-F229-4335-BEC0-688ACF1517E4}">
      <dgm:prSet/>
      <dgm:spPr/>
      <dgm:t>
        <a:bodyPr/>
        <a:lstStyle/>
        <a:p>
          <a:endParaRPr lang="zh-CN" altLang="en-US">
            <a:latin typeface="微软雅黑" pitchFamily="34" charset="-122"/>
            <a:ea typeface="微软雅黑" pitchFamily="34" charset="-122"/>
          </a:endParaRPr>
        </a:p>
      </dgm:t>
    </dgm:pt>
    <dgm:pt modelId="{363ABA89-6D27-44A6-9F7F-C694D311A2FD}">
      <dgm:prSet phldrT="[文本]"/>
      <dgm:spPr/>
      <dgm:t>
        <a:bodyPr/>
        <a:lstStyle/>
        <a:p>
          <a:endParaRPr lang="zh-CN" altLang="en-US" dirty="0">
            <a:latin typeface="微软雅黑" pitchFamily="34" charset="-122"/>
            <a:ea typeface="微软雅黑" pitchFamily="34" charset="-122"/>
          </a:endParaRPr>
        </a:p>
      </dgm:t>
    </dgm:pt>
    <dgm:pt modelId="{4932032E-83AB-41E8-BC6E-18582C3318DE}" type="parTrans" cxnId="{FCBAC35A-72BE-425D-B066-08BD39ED8424}">
      <dgm:prSet/>
      <dgm:spPr/>
      <dgm:t>
        <a:bodyPr/>
        <a:lstStyle/>
        <a:p>
          <a:endParaRPr lang="zh-CN" altLang="en-US">
            <a:latin typeface="微软雅黑" pitchFamily="34" charset="-122"/>
            <a:ea typeface="微软雅黑" pitchFamily="34" charset="-122"/>
          </a:endParaRPr>
        </a:p>
      </dgm:t>
    </dgm:pt>
    <dgm:pt modelId="{D7AEC444-2F90-426C-BF11-8AE2EC7E2BF3}" type="sibTrans" cxnId="{FCBAC35A-72BE-425D-B066-08BD39ED8424}">
      <dgm:prSet/>
      <dgm:spPr/>
      <dgm:t>
        <a:bodyPr/>
        <a:lstStyle/>
        <a:p>
          <a:endParaRPr lang="zh-CN" altLang="en-US">
            <a:latin typeface="微软雅黑" pitchFamily="34" charset="-122"/>
            <a:ea typeface="微软雅黑" pitchFamily="34" charset="-122"/>
          </a:endParaRPr>
        </a:p>
      </dgm:t>
    </dgm:pt>
    <dgm:pt modelId="{A56D8A92-0A0D-4240-B13E-2C61AD5E6635}">
      <dgm:prSet phldrT="[文本]"/>
      <dgm:spPr/>
      <dgm:t>
        <a:bodyPr/>
        <a:lstStyle/>
        <a:p>
          <a:r>
            <a:rPr lang="zh-CN" altLang="en-US" dirty="0">
              <a:latin typeface="微软雅黑" pitchFamily="34" charset="-122"/>
              <a:ea typeface="微软雅黑" pitchFamily="34" charset="-122"/>
            </a:rPr>
            <a:t>屏幕可指定开机应用直接打开；</a:t>
          </a:r>
        </a:p>
      </dgm:t>
    </dgm:pt>
    <dgm:pt modelId="{6D7262F9-F16C-44AE-96B8-C724DA9DC77B}" type="parTrans" cxnId="{C7994787-04E7-487D-BB5B-F4971C046A25}">
      <dgm:prSet/>
      <dgm:spPr/>
      <dgm:t>
        <a:bodyPr/>
        <a:lstStyle/>
        <a:p>
          <a:endParaRPr lang="zh-CN" altLang="en-US"/>
        </a:p>
      </dgm:t>
    </dgm:pt>
    <dgm:pt modelId="{65302739-3DE4-41B2-A19C-A1D00C9F8963}" type="sibTrans" cxnId="{C7994787-04E7-487D-BB5B-F4971C046A25}">
      <dgm:prSet/>
      <dgm:spPr/>
      <dgm:t>
        <a:bodyPr/>
        <a:lstStyle/>
        <a:p>
          <a:endParaRPr lang="zh-CN" altLang="en-US"/>
        </a:p>
      </dgm:t>
    </dgm:pt>
    <dgm:pt modelId="{2BD1F648-79F4-4E34-BDA3-5CDDF32BEE99}" type="pres">
      <dgm:prSet presAssocID="{1C966246-ACB3-412F-AA60-DCC58B1D669B}" presName="Name0" presStyleCnt="0">
        <dgm:presLayoutVars>
          <dgm:dir/>
          <dgm:animLvl val="lvl"/>
          <dgm:resizeHandles val="exact"/>
        </dgm:presLayoutVars>
      </dgm:prSet>
      <dgm:spPr/>
    </dgm:pt>
    <dgm:pt modelId="{6D72BB82-E07B-4BCC-ABD5-B7B533C26312}" type="pres">
      <dgm:prSet presAssocID="{15276AD9-7FA4-49AF-A968-5C9DFEFF9D54}" presName="composite" presStyleCnt="0"/>
      <dgm:spPr/>
    </dgm:pt>
    <dgm:pt modelId="{F5ACB284-A37E-4F8F-8098-4F507AAB98BE}" type="pres">
      <dgm:prSet presAssocID="{15276AD9-7FA4-49AF-A968-5C9DFEFF9D54}" presName="parTx" presStyleLbl="alignNode1" presStyleIdx="0" presStyleCnt="2" custScaleY="101463" custLinFactNeighborX="-346" custLinFactNeighborY="-67947">
        <dgm:presLayoutVars>
          <dgm:chMax val="0"/>
          <dgm:chPref val="0"/>
          <dgm:bulletEnabled val="1"/>
        </dgm:presLayoutVars>
      </dgm:prSet>
      <dgm:spPr/>
    </dgm:pt>
    <dgm:pt modelId="{E53712E1-7AE0-4637-B11F-9DC6A6CD57F5}" type="pres">
      <dgm:prSet presAssocID="{15276AD9-7FA4-49AF-A968-5C9DFEFF9D54}" presName="desTx" presStyleLbl="alignAccFollowNode1" presStyleIdx="0" presStyleCnt="2" custScaleY="82560" custLinFactNeighborX="-346" custLinFactNeighborY="-23012">
        <dgm:presLayoutVars>
          <dgm:bulletEnabled val="1"/>
        </dgm:presLayoutVars>
      </dgm:prSet>
      <dgm:spPr/>
    </dgm:pt>
    <dgm:pt modelId="{F8C29041-CCF9-4646-B55A-F01F0BE97534}" type="pres">
      <dgm:prSet presAssocID="{0B2D61CD-196B-4E31-9FB0-A0F8271FDFA8}" presName="space" presStyleCnt="0"/>
      <dgm:spPr/>
    </dgm:pt>
    <dgm:pt modelId="{FACE4B8A-61BD-4BD9-850D-2DDD0FAE2557}" type="pres">
      <dgm:prSet presAssocID="{83A35E89-C20D-4FC3-B01F-DBD588704854}" presName="composite" presStyleCnt="0"/>
      <dgm:spPr/>
    </dgm:pt>
    <dgm:pt modelId="{5105020D-7834-41AB-B1FA-F1F441EB62C7}" type="pres">
      <dgm:prSet presAssocID="{83A35E89-C20D-4FC3-B01F-DBD588704854}" presName="parTx" presStyleLbl="alignNode1" presStyleIdx="1" presStyleCnt="2" custLinFactNeighborX="346" custLinFactNeighborY="-67997">
        <dgm:presLayoutVars>
          <dgm:chMax val="0"/>
          <dgm:chPref val="0"/>
          <dgm:bulletEnabled val="1"/>
        </dgm:presLayoutVars>
      </dgm:prSet>
      <dgm:spPr/>
    </dgm:pt>
    <dgm:pt modelId="{BB691CD1-7619-4B37-B54D-5A2DD9493B8C}" type="pres">
      <dgm:prSet presAssocID="{83A35E89-C20D-4FC3-B01F-DBD588704854}" presName="desTx" presStyleLbl="alignAccFollowNode1" presStyleIdx="1" presStyleCnt="2" custScaleY="82518" custLinFactNeighborX="346" custLinFactNeighborY="-22202">
        <dgm:presLayoutVars>
          <dgm:bulletEnabled val="1"/>
        </dgm:presLayoutVars>
      </dgm:prSet>
      <dgm:spPr/>
    </dgm:pt>
  </dgm:ptLst>
  <dgm:cxnLst>
    <dgm:cxn modelId="{03983515-28AD-44F6-9D01-06181CEA74CB}" type="presOf" srcId="{83A35E89-C20D-4FC3-B01F-DBD588704854}" destId="{5105020D-7834-41AB-B1FA-F1F441EB62C7}" srcOrd="0" destOrd="0" presId="urn:microsoft.com/office/officeart/2005/8/layout/hList1"/>
    <dgm:cxn modelId="{1EB49E19-17AC-4A34-A6A6-CA7C0E713F55}" type="presOf" srcId="{4C59A650-0617-4F17-AE43-296B2D668246}" destId="{BB691CD1-7619-4B37-B54D-5A2DD9493B8C}" srcOrd="0" destOrd="1" presId="urn:microsoft.com/office/officeart/2005/8/layout/hList1"/>
    <dgm:cxn modelId="{F8E8983A-E6EF-4BAA-B7C1-929CD69162F3}" type="presOf" srcId="{8D9C0D3C-9D82-432C-82DE-30EB5D58B0D8}" destId="{E53712E1-7AE0-4637-B11F-9DC6A6CD57F5}" srcOrd="0" destOrd="3" presId="urn:microsoft.com/office/officeart/2005/8/layout/hList1"/>
    <dgm:cxn modelId="{A1204E5E-8F17-4331-903A-2415467E567D}" srcId="{1C966246-ACB3-412F-AA60-DCC58B1D669B}" destId="{15276AD9-7FA4-49AF-A968-5C9DFEFF9D54}" srcOrd="0" destOrd="0" parTransId="{761BEDA3-BFF0-4A58-9F4B-CE4F483D56DB}" sibTransId="{0B2D61CD-196B-4E31-9FB0-A0F8271FDFA8}"/>
    <dgm:cxn modelId="{96092D62-DD62-4272-B663-A25AA9793738}" srcId="{83A35E89-C20D-4FC3-B01F-DBD588704854}" destId="{6581562A-C1C6-4A30-89CF-20687283427D}" srcOrd="0" destOrd="0" parTransId="{5FC60B30-4948-4A94-970E-27C1ED928226}" sibTransId="{EAC6AD8F-A4B4-44F9-B0F2-11B783C78A13}"/>
    <dgm:cxn modelId="{D704AB4A-5777-432E-A15C-4E646B073CD0}" srcId="{83A35E89-C20D-4FC3-B01F-DBD588704854}" destId="{4C59A650-0617-4F17-AE43-296B2D668246}" srcOrd="1" destOrd="0" parTransId="{48F66AE7-1993-4CC9-B1AF-1F2A6A6EC6ED}" sibTransId="{C53535B8-1CBA-427D-B801-162003001706}"/>
    <dgm:cxn modelId="{AA35434E-F229-4335-BEC0-688ACF1517E4}" srcId="{15276AD9-7FA4-49AF-A968-5C9DFEFF9D54}" destId="{9B74ABBB-6613-413F-964D-7CC935624502}" srcOrd="0" destOrd="0" parTransId="{8FBB1633-D215-4661-86B4-DA9DF6D2B2D5}" sibTransId="{BBCE7D97-7B18-4F1C-A27B-D7527D9BA01E}"/>
    <dgm:cxn modelId="{EE141857-9E68-4EAC-B61F-7B6B2B8D2130}" type="presOf" srcId="{1C966246-ACB3-412F-AA60-DCC58B1D669B}" destId="{2BD1F648-79F4-4E34-BDA3-5CDDF32BEE99}" srcOrd="0" destOrd="0" presId="urn:microsoft.com/office/officeart/2005/8/layout/hList1"/>
    <dgm:cxn modelId="{FCBAC35A-72BE-425D-B066-08BD39ED8424}" srcId="{83A35E89-C20D-4FC3-B01F-DBD588704854}" destId="{363ABA89-6D27-44A6-9F7F-C694D311A2FD}" srcOrd="2" destOrd="0" parTransId="{4932032E-83AB-41E8-BC6E-18582C3318DE}" sibTransId="{D7AEC444-2F90-426C-BF11-8AE2EC7E2BF3}"/>
    <dgm:cxn modelId="{91CD7F83-5F9C-441D-B6A7-596E5E5C6943}" type="presOf" srcId="{A56D8A92-0A0D-4240-B13E-2C61AD5E6635}" destId="{E53712E1-7AE0-4637-B11F-9DC6A6CD57F5}" srcOrd="0" destOrd="2" presId="urn:microsoft.com/office/officeart/2005/8/layout/hList1"/>
    <dgm:cxn modelId="{C7994787-04E7-487D-BB5B-F4971C046A25}" srcId="{15276AD9-7FA4-49AF-A968-5C9DFEFF9D54}" destId="{A56D8A92-0A0D-4240-B13E-2C61AD5E6635}" srcOrd="2" destOrd="0" parTransId="{6D7262F9-F16C-44AE-96B8-C724DA9DC77B}" sibTransId="{65302739-3DE4-41B2-A19C-A1D00C9F8963}"/>
    <dgm:cxn modelId="{9B4E7D8E-4D56-4552-AEB6-04FA31655636}" type="presOf" srcId="{6581562A-C1C6-4A30-89CF-20687283427D}" destId="{BB691CD1-7619-4B37-B54D-5A2DD9493B8C}" srcOrd="0" destOrd="0" presId="urn:microsoft.com/office/officeart/2005/8/layout/hList1"/>
    <dgm:cxn modelId="{51823E90-966E-412A-9E56-AD5FB9C058F7}" srcId="{15276AD9-7FA4-49AF-A968-5C9DFEFF9D54}" destId="{8D9C0D3C-9D82-432C-82DE-30EB5D58B0D8}" srcOrd="3" destOrd="0" parTransId="{6AAE0458-E86C-4C69-986E-59A2F5DEC66F}" sibTransId="{88E96076-2E08-4C58-BF45-3364C6C32DA2}"/>
    <dgm:cxn modelId="{0A10A9C8-8E8A-447F-9D39-0928DE7B4A35}" type="presOf" srcId="{15276AD9-7FA4-49AF-A968-5C9DFEFF9D54}" destId="{F5ACB284-A37E-4F8F-8098-4F507AAB98BE}" srcOrd="0" destOrd="0" presId="urn:microsoft.com/office/officeart/2005/8/layout/hList1"/>
    <dgm:cxn modelId="{3CBDE3D0-5BC2-4069-B4FD-7DD2060F9BE4}" type="presOf" srcId="{9B74ABBB-6613-413F-964D-7CC935624502}" destId="{E53712E1-7AE0-4637-B11F-9DC6A6CD57F5}" srcOrd="0" destOrd="0" presId="urn:microsoft.com/office/officeart/2005/8/layout/hList1"/>
    <dgm:cxn modelId="{B4DA2BE7-E5F1-4FB6-A11C-5337156BE2BC}" type="presOf" srcId="{363ABA89-6D27-44A6-9F7F-C694D311A2FD}" destId="{BB691CD1-7619-4B37-B54D-5A2DD9493B8C}" srcOrd="0" destOrd="2" presId="urn:microsoft.com/office/officeart/2005/8/layout/hList1"/>
    <dgm:cxn modelId="{2FB82AEA-EF45-445F-9D27-318797B8FFDE}" srcId="{15276AD9-7FA4-49AF-A968-5C9DFEFF9D54}" destId="{C3F5201C-EBF5-4E71-AE97-B72E3683B68A}" srcOrd="1" destOrd="0" parTransId="{E92E1791-6C03-4059-9B61-1750637C66EB}" sibTransId="{F8EA06FE-5F7A-4D4E-9B4D-237FD24AE656}"/>
    <dgm:cxn modelId="{19198FF6-F86F-483A-8A17-FA1617E751E6}" type="presOf" srcId="{C3F5201C-EBF5-4E71-AE97-B72E3683B68A}" destId="{E53712E1-7AE0-4637-B11F-9DC6A6CD57F5}" srcOrd="0" destOrd="1" presId="urn:microsoft.com/office/officeart/2005/8/layout/hList1"/>
    <dgm:cxn modelId="{68AC5EF9-92E3-4E74-8107-83CD096085A8}" srcId="{1C966246-ACB3-412F-AA60-DCC58B1D669B}" destId="{83A35E89-C20D-4FC3-B01F-DBD588704854}" srcOrd="1" destOrd="0" parTransId="{7DD1FC68-0721-4CAB-8CCE-F92FDF942BC5}" sibTransId="{07F323B8-BDB0-45E7-83FB-F90F96A1F565}"/>
    <dgm:cxn modelId="{38FCF183-B15A-4B33-8E7C-B31833807814}" type="presParOf" srcId="{2BD1F648-79F4-4E34-BDA3-5CDDF32BEE99}" destId="{6D72BB82-E07B-4BCC-ABD5-B7B533C26312}" srcOrd="0" destOrd="0" presId="urn:microsoft.com/office/officeart/2005/8/layout/hList1"/>
    <dgm:cxn modelId="{D55ECC83-525F-47D5-8ACB-8F592E97C542}" type="presParOf" srcId="{6D72BB82-E07B-4BCC-ABD5-B7B533C26312}" destId="{F5ACB284-A37E-4F8F-8098-4F507AAB98BE}" srcOrd="0" destOrd="0" presId="urn:microsoft.com/office/officeart/2005/8/layout/hList1"/>
    <dgm:cxn modelId="{2236DE49-0E34-44F0-899F-0609A32FC09E}" type="presParOf" srcId="{6D72BB82-E07B-4BCC-ABD5-B7B533C26312}" destId="{E53712E1-7AE0-4637-B11F-9DC6A6CD57F5}" srcOrd="1" destOrd="0" presId="urn:microsoft.com/office/officeart/2005/8/layout/hList1"/>
    <dgm:cxn modelId="{88C1D424-9B41-4874-AC5A-4E7AFD3C45E0}" type="presParOf" srcId="{2BD1F648-79F4-4E34-BDA3-5CDDF32BEE99}" destId="{F8C29041-CCF9-4646-B55A-F01F0BE97534}" srcOrd="1" destOrd="0" presId="urn:microsoft.com/office/officeart/2005/8/layout/hList1"/>
    <dgm:cxn modelId="{3BA78C29-82B3-4688-AA8B-5DFB6EB0E057}" type="presParOf" srcId="{2BD1F648-79F4-4E34-BDA3-5CDDF32BEE99}" destId="{FACE4B8A-61BD-4BD9-850D-2DDD0FAE2557}" srcOrd="2" destOrd="0" presId="urn:microsoft.com/office/officeart/2005/8/layout/hList1"/>
    <dgm:cxn modelId="{02ACA9CC-C56C-4CBF-A351-5A1D1BDABC26}" type="presParOf" srcId="{FACE4B8A-61BD-4BD9-850D-2DDD0FAE2557}" destId="{5105020D-7834-41AB-B1FA-F1F441EB62C7}" srcOrd="0" destOrd="0" presId="urn:microsoft.com/office/officeart/2005/8/layout/hList1"/>
    <dgm:cxn modelId="{0410C376-E9BE-4F60-8ED0-69B559C74173}" type="presParOf" srcId="{FACE4B8A-61BD-4BD9-850D-2DDD0FAE2557}" destId="{BB691CD1-7619-4B37-B54D-5A2DD9493B8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4AEF2-E81F-42FD-A10F-B1632A743AA3}">
      <dsp:nvSpPr>
        <dsp:cNvPr id="0" name=""/>
        <dsp:cNvSpPr/>
      </dsp:nvSpPr>
      <dsp:spPr>
        <a:xfrm>
          <a:off x="1667907" y="374"/>
          <a:ext cx="1100385" cy="7152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b="1" kern="1200" dirty="0">
              <a:latin typeface="微软雅黑" pitchFamily="34" charset="-122"/>
              <a:ea typeface="微软雅黑" pitchFamily="34" charset="-122"/>
            </a:rPr>
            <a:t>留住老用户</a:t>
          </a:r>
        </a:p>
      </dsp:txBody>
      <dsp:txXfrm>
        <a:off x="1702823" y="35290"/>
        <a:ext cx="1030553" cy="645418"/>
      </dsp:txXfrm>
    </dsp:sp>
    <dsp:sp modelId="{5EEC9569-E0D2-495A-B10C-A69B07853AFD}">
      <dsp:nvSpPr>
        <dsp:cNvPr id="0" name=""/>
        <dsp:cNvSpPr/>
      </dsp:nvSpPr>
      <dsp:spPr>
        <a:xfrm>
          <a:off x="1571889" y="493748"/>
          <a:ext cx="2364369" cy="2364369"/>
        </a:xfrm>
        <a:custGeom>
          <a:avLst/>
          <a:gdLst/>
          <a:ahLst/>
          <a:cxnLst/>
          <a:rect l="0" t="0" r="0" b="0"/>
          <a:pathLst>
            <a:path>
              <a:moveTo>
                <a:pt x="1439864" y="28424"/>
              </a:moveTo>
              <a:arcTo wR="1182184" hR="1182184" stAng="16955387" swAng="2325866"/>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161156A-DC7E-4C97-85ED-5EC12240B949}">
      <dsp:nvSpPr>
        <dsp:cNvPr id="0" name=""/>
        <dsp:cNvSpPr/>
      </dsp:nvSpPr>
      <dsp:spPr>
        <a:xfrm>
          <a:off x="3307721" y="1143923"/>
          <a:ext cx="1100385" cy="715250"/>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b="1" kern="1200" dirty="0">
              <a:latin typeface="微软雅黑" pitchFamily="34" charset="-122"/>
              <a:ea typeface="微软雅黑" pitchFamily="34" charset="-122"/>
            </a:rPr>
            <a:t>发展新用户</a:t>
          </a:r>
        </a:p>
      </dsp:txBody>
      <dsp:txXfrm>
        <a:off x="3342637" y="1178839"/>
        <a:ext cx="1030553" cy="645418"/>
      </dsp:txXfrm>
    </dsp:sp>
    <dsp:sp modelId="{AE7EF8DE-907F-40F1-8DD5-FB0982DF4791}">
      <dsp:nvSpPr>
        <dsp:cNvPr id="0" name=""/>
        <dsp:cNvSpPr/>
      </dsp:nvSpPr>
      <dsp:spPr>
        <a:xfrm>
          <a:off x="1553490" y="222615"/>
          <a:ext cx="2364369" cy="2364369"/>
        </a:xfrm>
        <a:custGeom>
          <a:avLst/>
          <a:gdLst/>
          <a:ahLst/>
          <a:cxnLst/>
          <a:rect l="0" t="0" r="0" b="0"/>
          <a:pathLst>
            <a:path>
              <a:moveTo>
                <a:pt x="2149926" y="1861182"/>
              </a:moveTo>
              <a:arcTo wR="1182184" hR="1182184" stAng="2103282" swAng="2454781"/>
            </a:path>
          </a:pathLst>
        </a:custGeom>
        <a:noFill/>
        <a:ln w="9525" cap="flat" cmpd="sng" algn="ctr">
          <a:solidFill>
            <a:schemeClr val="accent2">
              <a:hueOff val="1560506"/>
              <a:satOff val="-1946"/>
              <a:lumOff val="458"/>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2AE3DAC-3D1A-4E1F-9215-4797AB446447}">
      <dsp:nvSpPr>
        <dsp:cNvPr id="0" name=""/>
        <dsp:cNvSpPr/>
      </dsp:nvSpPr>
      <dsp:spPr>
        <a:xfrm>
          <a:off x="1667907" y="2364744"/>
          <a:ext cx="1100385" cy="715250"/>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b="1" kern="1200" dirty="0">
              <a:latin typeface="微软雅黑" pitchFamily="34" charset="-122"/>
              <a:ea typeface="微软雅黑" pitchFamily="34" charset="-122"/>
            </a:rPr>
            <a:t>设计运营活动</a:t>
          </a:r>
        </a:p>
      </dsp:txBody>
      <dsp:txXfrm>
        <a:off x="1702823" y="2399660"/>
        <a:ext cx="1030553" cy="645418"/>
      </dsp:txXfrm>
    </dsp:sp>
    <dsp:sp modelId="{CF3478F2-B2E9-4E95-B8E7-218C36577D63}">
      <dsp:nvSpPr>
        <dsp:cNvPr id="0" name=""/>
        <dsp:cNvSpPr/>
      </dsp:nvSpPr>
      <dsp:spPr>
        <a:xfrm>
          <a:off x="577258" y="225714"/>
          <a:ext cx="2364369" cy="2364369"/>
        </a:xfrm>
        <a:custGeom>
          <a:avLst/>
          <a:gdLst/>
          <a:ahLst/>
          <a:cxnLst/>
          <a:rect l="0" t="0" r="0" b="0"/>
          <a:pathLst>
            <a:path>
              <a:moveTo>
                <a:pt x="852646" y="2317511"/>
              </a:moveTo>
              <a:arcTo wR="1182184" hR="1182184" stAng="6371150" swAng="2290037"/>
            </a:path>
          </a:pathLst>
        </a:custGeom>
        <a:noFill/>
        <a:ln w="9525" cap="flat" cmpd="sng" algn="ctr">
          <a:solidFill>
            <a:schemeClr val="accent2">
              <a:hueOff val="3121013"/>
              <a:satOff val="-3893"/>
              <a:lumOff val="915"/>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9C34BD1-6244-4D58-8538-4C70C95DB5E8}">
      <dsp:nvSpPr>
        <dsp:cNvPr id="0" name=""/>
        <dsp:cNvSpPr/>
      </dsp:nvSpPr>
      <dsp:spPr>
        <a:xfrm>
          <a:off x="89929" y="1171636"/>
          <a:ext cx="1100385" cy="71525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b="1" kern="1200" dirty="0">
              <a:latin typeface="微软雅黑" pitchFamily="34" charset="-122"/>
              <a:ea typeface="微软雅黑" pitchFamily="34" charset="-122"/>
            </a:rPr>
            <a:t>持续优化发展目标</a:t>
          </a:r>
        </a:p>
      </dsp:txBody>
      <dsp:txXfrm>
        <a:off x="124845" y="1206552"/>
        <a:ext cx="1030553" cy="645418"/>
      </dsp:txXfrm>
    </dsp:sp>
    <dsp:sp modelId="{F46B1072-71EE-4AFF-85AF-FDF4046B00E6}">
      <dsp:nvSpPr>
        <dsp:cNvPr id="0" name=""/>
        <dsp:cNvSpPr/>
      </dsp:nvSpPr>
      <dsp:spPr>
        <a:xfrm>
          <a:off x="572215" y="490665"/>
          <a:ext cx="2364369" cy="2364369"/>
        </a:xfrm>
        <a:custGeom>
          <a:avLst/>
          <a:gdLst/>
          <a:ahLst/>
          <a:cxnLst/>
          <a:rect l="0" t="0" r="0" b="0"/>
          <a:pathLst>
            <a:path>
              <a:moveTo>
                <a:pt x="233956" y="476193"/>
              </a:moveTo>
              <a:arcTo wR="1182184" hR="1182184" stAng="13000144" swAng="2253109"/>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39544-1052-47C4-9255-0367A85AE4D7}">
      <dsp:nvSpPr>
        <dsp:cNvPr id="0" name=""/>
        <dsp:cNvSpPr/>
      </dsp:nvSpPr>
      <dsp:spPr>
        <a:xfrm>
          <a:off x="2588196" y="0"/>
          <a:ext cx="2663582" cy="2663658"/>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E599A9-43E2-4C0E-AE34-6A53928FE4A2}">
      <dsp:nvSpPr>
        <dsp:cNvPr id="0" name=""/>
        <dsp:cNvSpPr/>
      </dsp:nvSpPr>
      <dsp:spPr>
        <a:xfrm>
          <a:off x="3251281" y="878333"/>
          <a:ext cx="1486069" cy="74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平台聚合</a:t>
          </a:r>
        </a:p>
      </dsp:txBody>
      <dsp:txXfrm>
        <a:off x="3251281" y="878333"/>
        <a:ext cx="1486069" cy="742946"/>
      </dsp:txXfrm>
    </dsp:sp>
    <dsp:sp modelId="{F61A9249-E7C9-4E1B-9476-16A0DB78D058}">
      <dsp:nvSpPr>
        <dsp:cNvPr id="0" name=""/>
        <dsp:cNvSpPr/>
      </dsp:nvSpPr>
      <dsp:spPr>
        <a:xfrm>
          <a:off x="1889071" y="1598333"/>
          <a:ext cx="2288220" cy="2289187"/>
        </a:xfrm>
        <a:prstGeom prst="blockArc">
          <a:avLst>
            <a:gd name="adj1" fmla="val 0"/>
            <a:gd name="adj2" fmla="val 18900000"/>
            <a:gd name="adj3" fmla="val 12740"/>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D5112A-6566-4A34-B930-73F96DCE9D3E}">
      <dsp:nvSpPr>
        <dsp:cNvPr id="0" name=""/>
        <dsp:cNvSpPr/>
      </dsp:nvSpPr>
      <dsp:spPr>
        <a:xfrm>
          <a:off x="2131305" y="2426057"/>
          <a:ext cx="1486069" cy="74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内容聚合</a:t>
          </a:r>
        </a:p>
      </dsp:txBody>
      <dsp:txXfrm>
        <a:off x="2131305" y="2426057"/>
        <a:ext cx="1486069" cy="7429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CB284-A37E-4F8F-8098-4F507AAB98BE}">
      <dsp:nvSpPr>
        <dsp:cNvPr id="0" name=""/>
        <dsp:cNvSpPr/>
      </dsp:nvSpPr>
      <dsp:spPr>
        <a:xfrm>
          <a:off x="0" y="0"/>
          <a:ext cx="3957504" cy="613648"/>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latin typeface="微软雅黑" pitchFamily="34" charset="-122"/>
              <a:ea typeface="微软雅黑" pitchFamily="34" charset="-122"/>
            </a:rPr>
            <a:t>丰富的形态</a:t>
          </a:r>
        </a:p>
      </dsp:txBody>
      <dsp:txXfrm>
        <a:off x="0" y="0"/>
        <a:ext cx="3957504" cy="613648"/>
      </dsp:txXfrm>
    </dsp:sp>
    <dsp:sp modelId="{E53712E1-7AE0-4637-B11F-9DC6A6CD57F5}">
      <dsp:nvSpPr>
        <dsp:cNvPr id="0" name=""/>
        <dsp:cNvSpPr/>
      </dsp:nvSpPr>
      <dsp:spPr>
        <a:xfrm>
          <a:off x="0" y="587792"/>
          <a:ext cx="3957504" cy="2401329"/>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屏幕可以由一套分屏组成；</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每个分屏上可呈现图片、视频、网页、二级屏幕等形式的元素；</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屏幕可指定开机应用直接打开；</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每个元素都可配置跳转方式。</a:t>
          </a:r>
        </a:p>
      </dsp:txBody>
      <dsp:txXfrm>
        <a:off x="0" y="587792"/>
        <a:ext cx="3957504" cy="2401329"/>
      </dsp:txXfrm>
    </dsp:sp>
    <dsp:sp modelId="{5105020D-7834-41AB-B1FA-F1F441EB62C7}">
      <dsp:nvSpPr>
        <dsp:cNvPr id="0" name=""/>
        <dsp:cNvSpPr/>
      </dsp:nvSpPr>
      <dsp:spPr>
        <a:xfrm>
          <a:off x="4511638" y="0"/>
          <a:ext cx="3957504" cy="6048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latin typeface="微软雅黑" pitchFamily="34" charset="-122"/>
              <a:ea typeface="微软雅黑" pitchFamily="34" charset="-122"/>
            </a:rPr>
            <a:t>便捷的编辑</a:t>
          </a:r>
        </a:p>
      </dsp:txBody>
      <dsp:txXfrm>
        <a:off x="4511638" y="0"/>
        <a:ext cx="3957504" cy="604800"/>
      </dsp:txXfrm>
    </dsp:sp>
    <dsp:sp modelId="{BB691CD1-7619-4B37-B54D-5A2DD9493B8C}">
      <dsp:nvSpPr>
        <dsp:cNvPr id="0" name=""/>
        <dsp:cNvSpPr/>
      </dsp:nvSpPr>
      <dsp:spPr>
        <a:xfrm>
          <a:off x="4511638" y="610056"/>
          <a:ext cx="3957504" cy="2400108"/>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提供给运营管理员可拖拽的编辑方式；</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后台提供与电视屏幕等比例的预览，每个分屏展示的顺序与电视上呈现一致，所见即所得。</a:t>
          </a:r>
        </a:p>
        <a:p>
          <a:pPr marL="171450" lvl="1" indent="-171450" algn="l" defTabSz="755650">
            <a:lnSpc>
              <a:spcPct val="90000"/>
            </a:lnSpc>
            <a:spcBef>
              <a:spcPct val="0"/>
            </a:spcBef>
            <a:spcAft>
              <a:spcPct val="15000"/>
            </a:spcAft>
            <a:buChar char="•"/>
          </a:pPr>
          <a:endParaRPr lang="zh-CN" altLang="en-US" sz="1700" kern="1200" dirty="0">
            <a:latin typeface="微软雅黑" pitchFamily="34" charset="-122"/>
            <a:ea typeface="微软雅黑" pitchFamily="34" charset="-122"/>
          </a:endParaRPr>
        </a:p>
      </dsp:txBody>
      <dsp:txXfrm>
        <a:off x="4511638" y="610056"/>
        <a:ext cx="3957504" cy="2400108"/>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7342DC6C-CBDA-4092-B69D-EEBAE74DE254}" type="datetimeFigureOut">
              <a:rPr lang="zh-CN" altLang="en-US"/>
              <a:pPr>
                <a:defRPr/>
              </a:pPr>
              <a:t>2017/7/10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FDACC6B-7792-49D2-8D0C-C3F3097D097D}" type="slidenum">
              <a:rPr lang="zh-CN" altLang="en-US"/>
              <a:pPr/>
              <a:t>‹#›</a:t>
            </a:fld>
            <a:endParaRPr lang="zh-CN" altLang="en-US"/>
          </a:p>
        </p:txBody>
      </p:sp>
    </p:spTree>
    <p:extLst>
      <p:ext uri="{BB962C8B-B14F-4D97-AF65-F5344CB8AC3E}">
        <p14:creationId xmlns:p14="http://schemas.microsoft.com/office/powerpoint/2010/main" val="2080893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A7BF8FC3-DE04-468A-BAAE-29B9FA4618E3}" type="datetimeFigureOut">
              <a:rPr lang="zh-CN" altLang="en-US"/>
              <a:pPr>
                <a:defRPr/>
              </a:pPr>
              <a:t>2017/7/10</a:t>
            </a:fld>
            <a:endParaRPr lang="zh-CN" altLang="en-US"/>
          </a:p>
        </p:txBody>
      </p:sp>
      <p:sp>
        <p:nvSpPr>
          <p:cNvPr id="4" name="幻灯片图像占位符 3"/>
          <p:cNvSpPr>
            <a:spLocks noGrp="1" noRot="1" noChangeAspect="1"/>
          </p:cNvSpPr>
          <p:nvPr>
            <p:ph type="sldImg" idx="2"/>
          </p:nvPr>
        </p:nvSpPr>
        <p:spPr>
          <a:xfrm>
            <a:off x="1136650" y="685800"/>
            <a:ext cx="45847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AF59DE1-88BB-42A1-9289-9BEA66B9FB5D}" type="slidenum">
              <a:rPr lang="zh-CN" altLang="en-US"/>
              <a:pPr/>
              <a:t>‹#›</a:t>
            </a:fld>
            <a:endParaRPr lang="zh-CN" altLang="en-US"/>
          </a:p>
        </p:txBody>
      </p:sp>
    </p:spTree>
    <p:extLst>
      <p:ext uri="{BB962C8B-B14F-4D97-AF65-F5344CB8AC3E}">
        <p14:creationId xmlns:p14="http://schemas.microsoft.com/office/powerpoint/2010/main" val="343918792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descr="1——"/>
          <p:cNvPicPr>
            <a:picLocks noChangeAspect="1" noChangeArrowheads="1"/>
          </p:cNvPicPr>
          <p:nvPr/>
        </p:nvPicPr>
        <p:blipFill>
          <a:blip r:embed="rId3"/>
          <a:srcRect/>
          <a:stretch>
            <a:fillRect/>
          </a:stretch>
        </p:blipFill>
        <p:spPr bwMode="auto">
          <a:xfrm>
            <a:off x="1588" y="0"/>
            <a:ext cx="9140825" cy="68595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5" r:id="rId1"/>
  </p:sldLayoutIdLst>
  <p:txStyles>
    <p:titleStyle>
      <a:lvl1pPr algn="ctr" defTabSz="457200" rtl="0" eaLnBrk="1" fontAlgn="base" hangingPunct="1">
        <a:spcBef>
          <a:spcPct val="0"/>
        </a:spcBef>
        <a:spcAft>
          <a:spcPct val="0"/>
        </a:spcAft>
        <a:defRPr kumimoji="1" sz="4400" kern="1200">
          <a:solidFill>
            <a:schemeClr val="tx1"/>
          </a:solidFill>
          <a:latin typeface="+mj-lt"/>
          <a:ea typeface="宋体" charset="0"/>
          <a:cs typeface="宋体" charset="0"/>
        </a:defRPr>
      </a:lvl1pPr>
      <a:lvl2pPr algn="ctr" defTabSz="457200" rtl="0" eaLnBrk="1" fontAlgn="base" hangingPunct="1">
        <a:spcBef>
          <a:spcPct val="0"/>
        </a:spcBef>
        <a:spcAft>
          <a:spcPct val="0"/>
        </a:spcAft>
        <a:defRPr kumimoji="1" sz="4400">
          <a:solidFill>
            <a:schemeClr val="tx1"/>
          </a:solidFill>
          <a:latin typeface="Impact" charset="0"/>
          <a:ea typeface="宋体" charset="0"/>
          <a:cs typeface="宋体" charset="0"/>
        </a:defRPr>
      </a:lvl2pPr>
      <a:lvl3pPr algn="ctr" defTabSz="457200" rtl="0" eaLnBrk="1" fontAlgn="base" hangingPunct="1">
        <a:spcBef>
          <a:spcPct val="0"/>
        </a:spcBef>
        <a:spcAft>
          <a:spcPct val="0"/>
        </a:spcAft>
        <a:defRPr kumimoji="1" sz="4400">
          <a:solidFill>
            <a:schemeClr val="tx1"/>
          </a:solidFill>
          <a:latin typeface="Impact" charset="0"/>
          <a:ea typeface="宋体" charset="0"/>
          <a:cs typeface="宋体" charset="0"/>
        </a:defRPr>
      </a:lvl3pPr>
      <a:lvl4pPr algn="ctr" defTabSz="457200" rtl="0" eaLnBrk="1" fontAlgn="base" hangingPunct="1">
        <a:spcBef>
          <a:spcPct val="0"/>
        </a:spcBef>
        <a:spcAft>
          <a:spcPct val="0"/>
        </a:spcAft>
        <a:defRPr kumimoji="1" sz="4400">
          <a:solidFill>
            <a:schemeClr val="tx1"/>
          </a:solidFill>
          <a:latin typeface="Impact" charset="0"/>
          <a:ea typeface="宋体" charset="0"/>
          <a:cs typeface="宋体" charset="0"/>
        </a:defRPr>
      </a:lvl4pPr>
      <a:lvl5pPr algn="ctr" defTabSz="457200" rtl="0" eaLnBrk="1" fontAlgn="base" hangingPunct="1">
        <a:spcBef>
          <a:spcPct val="0"/>
        </a:spcBef>
        <a:spcAft>
          <a:spcPct val="0"/>
        </a:spcAft>
        <a:defRPr kumimoji="1" sz="4400">
          <a:solidFill>
            <a:schemeClr val="tx1"/>
          </a:solidFill>
          <a:latin typeface="Impact" charset="0"/>
          <a:ea typeface="宋体" charset="0"/>
          <a:cs typeface="宋体" charset="0"/>
        </a:defRPr>
      </a:lvl5pPr>
      <a:lvl6pPr marL="4572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6pPr>
      <a:lvl7pPr marL="9144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7pPr>
      <a:lvl8pPr marL="13716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8pPr>
      <a:lvl9pPr marL="18288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1" fontAlgn="base" hangingPunct="1">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1" fontAlgn="base" hangingPunct="1">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2" descr="ppt模版-02.jpg"/>
          <p:cNvPicPr>
            <a:picLocks noChangeAspect="1"/>
          </p:cNvPicPr>
          <p:nvPr/>
        </p:nvPicPr>
        <p:blipFill>
          <a:blip r:embed="rId3"/>
          <a:srcRect/>
          <a:stretch>
            <a:fillRect/>
          </a:stretch>
        </p:blipFill>
        <p:spPr bwMode="auto">
          <a:xfrm>
            <a:off x="1588" y="0"/>
            <a:ext cx="9139237" cy="683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6" r:id="rId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宋体" charset="0"/>
        </a:defRPr>
      </a:lvl1pPr>
      <a:lvl2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2pPr>
      <a:lvl3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3pPr>
      <a:lvl4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4pPr>
      <a:lvl5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0" fontAlgn="base" hangingPunct="0">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1" descr="ppt模版-03.jpg"/>
          <p:cNvPicPr>
            <a:picLocks noChangeAspect="1"/>
          </p:cNvPicPr>
          <p:nvPr/>
        </p:nvPicPr>
        <p:blipFill>
          <a:blip r:embed="rId4"/>
          <a:srcRect/>
          <a:stretch>
            <a:fillRect/>
          </a:stretch>
        </p:blipFill>
        <p:spPr bwMode="auto">
          <a:xfrm>
            <a:off x="1588" y="0"/>
            <a:ext cx="9139237" cy="6838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7" r:id="rId1"/>
    <p:sldLayoutId id="2147483708" r:id="rId2"/>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宋体" charset="0"/>
        </a:defRPr>
      </a:lvl1pPr>
      <a:lvl2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2pPr>
      <a:lvl3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3pPr>
      <a:lvl4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4pPr>
      <a:lvl5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0" fontAlgn="base" hangingPunct="0">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图片 2" descr="ppt模版-04.jpg"/>
          <p:cNvPicPr>
            <a:picLocks noChangeAspect="1"/>
          </p:cNvPicPr>
          <p:nvPr/>
        </p:nvPicPr>
        <p:blipFill>
          <a:blip r:embed="rId3"/>
          <a:srcRect/>
          <a:stretch>
            <a:fillRect/>
          </a:stretch>
        </p:blipFill>
        <p:spPr bwMode="auto">
          <a:xfrm>
            <a:off x="4763" y="0"/>
            <a:ext cx="9132887" cy="6838950"/>
          </a:xfrm>
          <a:prstGeom prst="rect">
            <a:avLst/>
          </a:prstGeom>
          <a:noFill/>
          <a:ln w="9525">
            <a:noFill/>
            <a:miter lim="800000"/>
            <a:headEnd/>
            <a:tailEnd/>
          </a:ln>
        </p:spPr>
      </p:pic>
      <p:sp>
        <p:nvSpPr>
          <p:cNvPr id="4099" name="TextBox 3"/>
          <p:cNvSpPr txBox="1">
            <a:spLocks noChangeArrowheads="1"/>
          </p:cNvSpPr>
          <p:nvPr/>
        </p:nvSpPr>
        <p:spPr bwMode="auto">
          <a:xfrm>
            <a:off x="1293813" y="2224088"/>
            <a:ext cx="4514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5400" b="1">
                <a:solidFill>
                  <a:srgbClr val="F08200"/>
                </a:solidFill>
                <a:latin typeface="微软雅黑" panose="020B0503020204020204" pitchFamily="34" charset="-122"/>
                <a:ea typeface="微软雅黑" panose="020B0503020204020204" pitchFamily="34" charset="-122"/>
                <a:cs typeface="Arial" panose="020B0604020202020204" pitchFamily="34" charset="0"/>
              </a:rPr>
              <a:t>THANK YOU</a:t>
            </a:r>
            <a:endParaRPr lang="zh-CN" altLang="en-US" sz="5400" b="1">
              <a:solidFill>
                <a:srgbClr val="F08200"/>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宋体" charset="0"/>
        </a:defRPr>
      </a:lvl1pPr>
      <a:lvl2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2pPr>
      <a:lvl3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3pPr>
      <a:lvl4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4pPr>
      <a:lvl5pPr algn="ctr" defTabSz="457200" rtl="0" eaLnBrk="0" fontAlgn="base" hangingPunct="0">
        <a:spcBef>
          <a:spcPct val="0"/>
        </a:spcBef>
        <a:spcAft>
          <a:spcPct val="0"/>
        </a:spcAft>
        <a:defRPr kumimoji="1" sz="4400">
          <a:solidFill>
            <a:schemeClr val="tx1"/>
          </a:solidFill>
          <a:latin typeface="Calibri" charset="0"/>
          <a:ea typeface="宋体" charset="0"/>
          <a:cs typeface="宋体" charset="0"/>
        </a:defRPr>
      </a:lvl5pPr>
      <a:lvl6pPr marL="457200" algn="ctr" defTabSz="457200" rtl="0" fontAlgn="base">
        <a:spcBef>
          <a:spcPct val="0"/>
        </a:spcBef>
        <a:spcAft>
          <a:spcPct val="0"/>
        </a:spcAft>
        <a:defRPr kumimoji="1" sz="4400">
          <a:solidFill>
            <a:schemeClr val="tx1"/>
          </a:solidFill>
          <a:latin typeface="Calibri" charset="0"/>
          <a:ea typeface="宋体" charset="0"/>
          <a:cs typeface="宋体" charset="0"/>
        </a:defRPr>
      </a:lvl6pPr>
      <a:lvl7pPr marL="914400" algn="ctr" defTabSz="457200" rtl="0" fontAlgn="base">
        <a:spcBef>
          <a:spcPct val="0"/>
        </a:spcBef>
        <a:spcAft>
          <a:spcPct val="0"/>
        </a:spcAft>
        <a:defRPr kumimoji="1" sz="4400">
          <a:solidFill>
            <a:schemeClr val="tx1"/>
          </a:solidFill>
          <a:latin typeface="Calibri" charset="0"/>
          <a:ea typeface="宋体" charset="0"/>
          <a:cs typeface="宋体" charset="0"/>
        </a:defRPr>
      </a:lvl7pPr>
      <a:lvl8pPr marL="1371600" algn="ctr" defTabSz="457200" rtl="0" fontAlgn="base">
        <a:spcBef>
          <a:spcPct val="0"/>
        </a:spcBef>
        <a:spcAft>
          <a:spcPct val="0"/>
        </a:spcAft>
        <a:defRPr kumimoji="1" sz="4400">
          <a:solidFill>
            <a:schemeClr val="tx1"/>
          </a:solidFill>
          <a:latin typeface="Calibri" charset="0"/>
          <a:ea typeface="宋体" charset="0"/>
          <a:cs typeface="宋体" charset="0"/>
        </a:defRPr>
      </a:lvl8pPr>
      <a:lvl9pPr marL="1828800" algn="ctr" defTabSz="457200" rtl="0" fontAlgn="base">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0" fontAlgn="base" hangingPunct="0">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diagramLayout" Target="../diagrams/layout2.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openxmlformats.org/officeDocument/2006/relationships/image" Target="../media/image27.png"/><Relationship Id="rId5" Type="http://schemas.openxmlformats.org/officeDocument/2006/relationships/diagramColors" Target="../diagrams/colors2.xml"/><Relationship Id="rId10" Type="http://schemas.openxmlformats.org/officeDocument/2006/relationships/image" Target="../media/image26.png"/><Relationship Id="rId4" Type="http://schemas.openxmlformats.org/officeDocument/2006/relationships/diagramQuickStyle" Target="../diagrams/quickStyle2.xml"/><Relationship Id="rId9" Type="http://schemas.openxmlformats.org/officeDocument/2006/relationships/image" Target="../media/image2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4"/>
          <p:cNvSpPr txBox="1">
            <a:spLocks noChangeArrowheads="1"/>
          </p:cNvSpPr>
          <p:nvPr/>
        </p:nvSpPr>
        <p:spPr bwMode="auto">
          <a:xfrm>
            <a:off x="1007165" y="1053689"/>
            <a:ext cx="7516123" cy="1323439"/>
          </a:xfrm>
          <a:prstGeom prst="rect">
            <a:avLst/>
          </a:prstGeom>
          <a:noFill/>
          <a:ln w="9525">
            <a:noFill/>
            <a:miter lim="800000"/>
            <a:headEnd/>
            <a:tailEnd/>
          </a:ln>
        </p:spPr>
        <p:txBody>
          <a:bodyPr wrap="square">
            <a:spAutoFit/>
          </a:bodyPr>
          <a:lstStyle/>
          <a:p>
            <a:pPr algn="ctr" eaLnBrk="1" hangingPunct="1">
              <a:defRPr/>
            </a:pPr>
            <a:r>
              <a:rPr lang="zh-CN" altLang="en-US" sz="4000" b="1" dirty="0">
                <a:latin typeface="+mj-ea"/>
                <a:ea typeface="+mj-ea"/>
              </a:rPr>
              <a:t>政企客户互联网视频业务</a:t>
            </a:r>
            <a:endParaRPr lang="en-US" altLang="zh-CN" sz="4000" b="1" dirty="0">
              <a:latin typeface="+mj-ea"/>
              <a:ea typeface="+mj-ea"/>
            </a:endParaRPr>
          </a:p>
          <a:p>
            <a:pPr algn="ctr" eaLnBrk="1" hangingPunct="1">
              <a:defRPr/>
            </a:pPr>
            <a:r>
              <a:rPr lang="zh-CN" altLang="en-US" sz="4000" b="1" dirty="0">
                <a:latin typeface="+mj-ea"/>
                <a:ea typeface="+mj-ea"/>
              </a:rPr>
              <a:t>产品规划</a:t>
            </a:r>
          </a:p>
        </p:txBody>
      </p:sp>
      <p:sp>
        <p:nvSpPr>
          <p:cNvPr id="5" name="文本框 4"/>
          <p:cNvSpPr txBox="1">
            <a:spLocks noChangeArrowheads="1"/>
          </p:cNvSpPr>
          <p:nvPr/>
        </p:nvSpPr>
        <p:spPr bwMode="auto">
          <a:xfrm>
            <a:off x="2508250" y="3124200"/>
            <a:ext cx="6015038" cy="354013"/>
          </a:xfrm>
          <a:prstGeom prst="rect">
            <a:avLst/>
          </a:prstGeom>
          <a:noFill/>
          <a:ln w="9525">
            <a:noFill/>
            <a:miter lim="800000"/>
            <a:headEnd/>
            <a:tailEnd/>
          </a:ln>
        </p:spPr>
        <p:txBody>
          <a:bodyPr>
            <a:spAutoFit/>
          </a:bodyPr>
          <a:lstStyle/>
          <a:p>
            <a:pPr algn="r" eaLnBrk="1" hangingPunct="1">
              <a:defRPr/>
            </a:pPr>
            <a:r>
              <a:rPr lang="en-US" altLang="zh-CN" sz="1700" dirty="0">
                <a:solidFill>
                  <a:schemeClr val="bg1">
                    <a:lumMod val="75000"/>
                  </a:schemeClr>
                </a:solidFill>
                <a:latin typeface="+mj-ea"/>
                <a:ea typeface="+mj-ea"/>
              </a:rPr>
              <a:t>2017</a:t>
            </a:r>
            <a:r>
              <a:rPr lang="zh-CN" altLang="en-US" sz="1700" dirty="0">
                <a:solidFill>
                  <a:schemeClr val="bg1">
                    <a:lumMod val="75000"/>
                  </a:schemeClr>
                </a:solidFill>
                <a:latin typeface="+mj-ea"/>
                <a:ea typeface="+mj-ea"/>
              </a:rPr>
              <a:t>年</a:t>
            </a:r>
            <a:r>
              <a:rPr lang="zh-CN" altLang="zh-CN" sz="1700" dirty="0">
                <a:solidFill>
                  <a:schemeClr val="bg1">
                    <a:lumMod val="75000"/>
                  </a:schemeClr>
                </a:solidFill>
                <a:latin typeface="+mj-ea"/>
                <a:ea typeface="+mj-ea"/>
              </a:rPr>
              <a:t>0</a:t>
            </a:r>
            <a:r>
              <a:rPr lang="en-US" altLang="zh-CN" sz="1700" dirty="0">
                <a:solidFill>
                  <a:schemeClr val="bg1">
                    <a:lumMod val="75000"/>
                  </a:schemeClr>
                </a:solidFill>
                <a:latin typeface="+mj-ea"/>
                <a:ea typeface="+mj-ea"/>
              </a:rPr>
              <a:t>7</a:t>
            </a:r>
            <a:r>
              <a:rPr lang="zh-CN" altLang="en-US" sz="1700" dirty="0">
                <a:solidFill>
                  <a:schemeClr val="bg1">
                    <a:lumMod val="75000"/>
                  </a:schemeClr>
                </a:solidFill>
                <a:latin typeface="+mj-ea"/>
                <a:ea typeface="+mj-ea"/>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609F397-710F-4CE0-8A94-4F214C35EE88}"/>
              </a:ext>
            </a:extLst>
          </p:cNvPr>
          <p:cNvSpPr/>
          <p:nvPr/>
        </p:nvSpPr>
        <p:spPr>
          <a:xfrm>
            <a:off x="8278428" y="136524"/>
            <a:ext cx="800219"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直播</a:t>
            </a:r>
          </a:p>
        </p:txBody>
      </p:sp>
      <p:sp>
        <p:nvSpPr>
          <p:cNvPr id="64" name="矩形 63">
            <a:extLst>
              <a:ext uri="{FF2B5EF4-FFF2-40B4-BE49-F238E27FC236}">
                <a16:creationId xmlns:a16="http://schemas.microsoft.com/office/drawing/2014/main" id="{296393D6-CD0F-422D-A397-FA3D423C6DA7}"/>
              </a:ext>
            </a:extLst>
          </p:cNvPr>
          <p:cNvSpPr/>
          <p:nvPr/>
        </p:nvSpPr>
        <p:spPr>
          <a:xfrm>
            <a:off x="5213347" y="1520806"/>
            <a:ext cx="3743625" cy="5130513"/>
          </a:xfrm>
          <a:prstGeom prst="rect">
            <a:avLst/>
          </a:prstGeom>
          <a:gradFill>
            <a:gsLst>
              <a:gs pos="0">
                <a:srgbClr val="1D03E0">
                  <a:alpha val="62000"/>
                </a:srgbClr>
              </a:gs>
              <a:gs pos="100000">
                <a:srgbClr val="280F93">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95"/>
          </a:p>
        </p:txBody>
      </p:sp>
      <p:sp>
        <p:nvSpPr>
          <p:cNvPr id="65" name="矩形 64">
            <a:extLst>
              <a:ext uri="{FF2B5EF4-FFF2-40B4-BE49-F238E27FC236}">
                <a16:creationId xmlns:a16="http://schemas.microsoft.com/office/drawing/2014/main" id="{3DBBCF9E-5F78-4E20-8ED8-7D06831CC380}"/>
              </a:ext>
            </a:extLst>
          </p:cNvPr>
          <p:cNvSpPr/>
          <p:nvPr/>
        </p:nvSpPr>
        <p:spPr>
          <a:xfrm>
            <a:off x="246810" y="5937989"/>
            <a:ext cx="2320760" cy="367536"/>
          </a:xfrm>
          <a:prstGeom prst="rect">
            <a:avLst/>
          </a:prstGeom>
          <a:solidFill>
            <a:schemeClr val="accent6">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66" name="矩形 65">
            <a:extLst>
              <a:ext uri="{FF2B5EF4-FFF2-40B4-BE49-F238E27FC236}">
                <a16:creationId xmlns:a16="http://schemas.microsoft.com/office/drawing/2014/main" id="{E489F01F-89A2-41BE-8BE4-82E5E73322B4}"/>
              </a:ext>
            </a:extLst>
          </p:cNvPr>
          <p:cNvSpPr/>
          <p:nvPr/>
        </p:nvSpPr>
        <p:spPr>
          <a:xfrm>
            <a:off x="2570228" y="5929050"/>
            <a:ext cx="2498665" cy="367536"/>
          </a:xfrm>
          <a:prstGeom prst="rect">
            <a:avLst/>
          </a:prstGeom>
          <a:solidFill>
            <a:srgbClr val="BDBFC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67" name="矩形 66">
            <a:extLst>
              <a:ext uri="{FF2B5EF4-FFF2-40B4-BE49-F238E27FC236}">
                <a16:creationId xmlns:a16="http://schemas.microsoft.com/office/drawing/2014/main" id="{DD2879B5-D46E-4706-BE83-531377982006}"/>
              </a:ext>
            </a:extLst>
          </p:cNvPr>
          <p:cNvSpPr/>
          <p:nvPr/>
        </p:nvSpPr>
        <p:spPr>
          <a:xfrm>
            <a:off x="2575576" y="4644079"/>
            <a:ext cx="2498665" cy="367536"/>
          </a:xfrm>
          <a:prstGeom prst="rect">
            <a:avLst/>
          </a:prstGeom>
          <a:solidFill>
            <a:schemeClr val="accent4">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68" name="矩形 67">
            <a:extLst>
              <a:ext uri="{FF2B5EF4-FFF2-40B4-BE49-F238E27FC236}">
                <a16:creationId xmlns:a16="http://schemas.microsoft.com/office/drawing/2014/main" id="{E5E084B7-20A5-4532-A8D4-37626405DCB5}"/>
              </a:ext>
            </a:extLst>
          </p:cNvPr>
          <p:cNvSpPr/>
          <p:nvPr/>
        </p:nvSpPr>
        <p:spPr>
          <a:xfrm>
            <a:off x="246809" y="4653018"/>
            <a:ext cx="2328766" cy="367536"/>
          </a:xfrm>
          <a:prstGeom prst="rect">
            <a:avLst/>
          </a:prstGeom>
          <a:solidFill>
            <a:schemeClr val="accent5">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70" name="TextBox 2">
            <a:extLst>
              <a:ext uri="{FF2B5EF4-FFF2-40B4-BE49-F238E27FC236}">
                <a16:creationId xmlns:a16="http://schemas.microsoft.com/office/drawing/2014/main" id="{E97878C0-BCC6-47F0-AFE5-1905DDDBC980}"/>
              </a:ext>
            </a:extLst>
          </p:cNvPr>
          <p:cNvSpPr txBox="1"/>
          <p:nvPr/>
        </p:nvSpPr>
        <p:spPr>
          <a:xfrm>
            <a:off x="197683" y="718246"/>
            <a:ext cx="8759289" cy="680221"/>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直播（</a:t>
            </a:r>
            <a:r>
              <a:rPr lang="en-US" altLang="zh-CN" dirty="0">
                <a:solidFill>
                  <a:srgbClr val="000000"/>
                </a:solidFill>
                <a:latin typeface="微软雅黑" pitchFamily="34" charset="-122"/>
                <a:ea typeface="微软雅黑" pitchFamily="34" charset="-122"/>
              </a:rPr>
              <a:t>Live Video Broadcasting</a:t>
            </a:r>
            <a:r>
              <a:rPr lang="zh-CN" altLang="en-US" dirty="0">
                <a:solidFill>
                  <a:srgbClr val="000000"/>
                </a:solidFill>
                <a:latin typeface="微软雅黑" pitchFamily="34" charset="-122"/>
                <a:ea typeface="微软雅黑" pitchFamily="34" charset="-122"/>
              </a:rPr>
              <a:t>）依托卓望流媒体强大的技术平台，为您提供专业稳定快速的直播接入和分发服务，全面满足超低延迟和超大并发访问量的苛刻要求</a:t>
            </a:r>
          </a:p>
        </p:txBody>
      </p:sp>
      <p:pic>
        <p:nvPicPr>
          <p:cNvPr id="71" name="Picture 2" descr="http://upload.admin5.com/2016/0520/1463703743482.png">
            <a:extLst>
              <a:ext uri="{FF2B5EF4-FFF2-40B4-BE49-F238E27FC236}">
                <a16:creationId xmlns:a16="http://schemas.microsoft.com/office/drawing/2014/main" id="{7B923D13-BD73-4A9B-A877-DCA66F3CD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09" y="1543574"/>
            <a:ext cx="4834758" cy="2507615"/>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组合 71">
            <a:extLst>
              <a:ext uri="{FF2B5EF4-FFF2-40B4-BE49-F238E27FC236}">
                <a16:creationId xmlns:a16="http://schemas.microsoft.com/office/drawing/2014/main" id="{8F485C3A-B388-4ECB-ACEA-52A4BF1B3A56}"/>
              </a:ext>
            </a:extLst>
          </p:cNvPr>
          <p:cNvGrpSpPr/>
          <p:nvPr/>
        </p:nvGrpSpPr>
        <p:grpSpPr>
          <a:xfrm>
            <a:off x="197683" y="4090315"/>
            <a:ext cx="2369887" cy="1502349"/>
            <a:chOff x="185498" y="4101709"/>
            <a:chExt cx="2376488" cy="1506534"/>
          </a:xfrm>
        </p:grpSpPr>
        <p:sp>
          <p:nvSpPr>
            <p:cNvPr id="73" name="矩形 82">
              <a:extLst>
                <a:ext uri="{FF2B5EF4-FFF2-40B4-BE49-F238E27FC236}">
                  <a16:creationId xmlns:a16="http://schemas.microsoft.com/office/drawing/2014/main" id="{6130EC19-9BDF-449B-9F87-6DA2073C8D5D}"/>
                </a:ext>
              </a:extLst>
            </p:cNvPr>
            <p:cNvSpPr>
              <a:spLocks noChangeArrowheads="1"/>
            </p:cNvSpPr>
            <p:nvPr/>
          </p:nvSpPr>
          <p:spPr bwMode="auto">
            <a:xfrm>
              <a:off x="185498" y="4418494"/>
              <a:ext cx="2376488" cy="118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支持</a:t>
              </a:r>
              <a:r>
                <a:rPr lang="en-US" altLang="zh-CN" sz="1097" dirty="0">
                  <a:latin typeface="微软雅黑" pitchFamily="34" charset="-122"/>
                  <a:ea typeface="微软雅黑" pitchFamily="34" charset="-122"/>
                </a:rPr>
                <a:t>HLS/RTMP</a:t>
              </a:r>
              <a:r>
                <a:rPr lang="zh-CN" altLang="en-US" sz="1097" dirty="0">
                  <a:latin typeface="微软雅黑" pitchFamily="34" charset="-122"/>
                  <a:ea typeface="微软雅黑" pitchFamily="34" charset="-122"/>
                </a:rPr>
                <a:t>推流等多种直播源接入方式。提供</a:t>
              </a:r>
              <a:r>
                <a:rPr lang="en-US" altLang="zh-CN" sz="1097" dirty="0">
                  <a:latin typeface="微软雅黑" pitchFamily="34" charset="-122"/>
                  <a:ea typeface="微软雅黑" pitchFamily="34" charset="-122"/>
                </a:rPr>
                <a:t>RTMP</a:t>
              </a:r>
              <a:r>
                <a:rPr lang="zh-CN" altLang="en-US" sz="1097" dirty="0">
                  <a:latin typeface="微软雅黑" pitchFamily="34" charset="-122"/>
                  <a:ea typeface="微软雅黑" pitchFamily="34" charset="-122"/>
                </a:rPr>
                <a:t>推流</a:t>
              </a:r>
              <a:r>
                <a:rPr lang="en-US" altLang="zh-CN" sz="1097" dirty="0">
                  <a:latin typeface="微软雅黑" pitchFamily="34" charset="-122"/>
                  <a:ea typeface="微软雅黑" pitchFamily="34" charset="-122"/>
                </a:rPr>
                <a:t>SDK</a:t>
              </a:r>
              <a:r>
                <a:rPr lang="zh-CN" altLang="en-US" sz="1097" dirty="0">
                  <a:latin typeface="微软雅黑" pitchFamily="34" charset="-122"/>
                  <a:ea typeface="微软雅黑" pitchFamily="34" charset="-122"/>
                </a:rPr>
                <a:t>，并集成了尖端的美白、降噪等功能，为手机直播打造一站式解决方案。</a:t>
              </a:r>
              <a:endParaRPr lang="zh-CN" altLang="en-US" sz="1596" dirty="0">
                <a:latin typeface="微软雅黑" pitchFamily="34" charset="-122"/>
                <a:ea typeface="微软雅黑" pitchFamily="34" charset="-122"/>
              </a:endParaRPr>
            </a:p>
          </p:txBody>
        </p:sp>
        <p:sp>
          <p:nvSpPr>
            <p:cNvPr id="74" name="矩形 83">
              <a:extLst>
                <a:ext uri="{FF2B5EF4-FFF2-40B4-BE49-F238E27FC236}">
                  <a16:creationId xmlns:a16="http://schemas.microsoft.com/office/drawing/2014/main" id="{56C5E089-B123-47C5-BD90-762C44FAD6DC}"/>
                </a:ext>
              </a:extLst>
            </p:cNvPr>
            <p:cNvSpPr>
              <a:spLocks noChangeArrowheads="1"/>
            </p:cNvSpPr>
            <p:nvPr/>
          </p:nvSpPr>
          <p:spPr bwMode="auto">
            <a:xfrm>
              <a:off x="185498" y="4101709"/>
              <a:ext cx="1441450" cy="37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396" dirty="0">
                  <a:latin typeface="微软雅黑" pitchFamily="34" charset="-122"/>
                  <a:ea typeface="微软雅黑" pitchFamily="34" charset="-122"/>
                </a:rPr>
                <a:t>灵活接入</a:t>
              </a:r>
            </a:p>
          </p:txBody>
        </p:sp>
      </p:grpSp>
      <p:grpSp>
        <p:nvGrpSpPr>
          <p:cNvPr id="75" name="组合 74">
            <a:extLst>
              <a:ext uri="{FF2B5EF4-FFF2-40B4-BE49-F238E27FC236}">
                <a16:creationId xmlns:a16="http://schemas.microsoft.com/office/drawing/2014/main" id="{68691941-C4F8-4CC8-9B33-7C293D48E494}"/>
              </a:ext>
            </a:extLst>
          </p:cNvPr>
          <p:cNvGrpSpPr/>
          <p:nvPr/>
        </p:nvGrpSpPr>
        <p:grpSpPr>
          <a:xfrm>
            <a:off x="2567569" y="4090316"/>
            <a:ext cx="2369887" cy="1066061"/>
            <a:chOff x="2561986" y="4101709"/>
            <a:chExt cx="2376488" cy="1069031"/>
          </a:xfrm>
        </p:grpSpPr>
        <p:sp>
          <p:nvSpPr>
            <p:cNvPr id="76" name="矩形 82">
              <a:extLst>
                <a:ext uri="{FF2B5EF4-FFF2-40B4-BE49-F238E27FC236}">
                  <a16:creationId xmlns:a16="http://schemas.microsoft.com/office/drawing/2014/main" id="{E0DDF571-41A3-4CE3-842A-CF8F56AD804C}"/>
                </a:ext>
              </a:extLst>
            </p:cNvPr>
            <p:cNvSpPr>
              <a:spLocks noChangeArrowheads="1"/>
            </p:cNvSpPr>
            <p:nvPr/>
          </p:nvSpPr>
          <p:spPr bwMode="auto">
            <a:xfrm>
              <a:off x="2561986" y="4419957"/>
              <a:ext cx="2376488" cy="75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提供快速可靠的格式转换； 支持</a:t>
              </a:r>
              <a:r>
                <a:rPr lang="en-US" altLang="zh-CN" sz="1097" dirty="0">
                  <a:latin typeface="微软雅黑" pitchFamily="34" charset="-122"/>
                  <a:ea typeface="微软雅黑" pitchFamily="34" charset="-122"/>
                </a:rPr>
                <a:t>FLV</a:t>
              </a:r>
              <a:r>
                <a:rPr lang="zh-CN" altLang="en-US" sz="1097" dirty="0">
                  <a:latin typeface="微软雅黑" pitchFamily="34" charset="-122"/>
                  <a:ea typeface="微软雅黑" pitchFamily="34" charset="-122"/>
                </a:rPr>
                <a:t>、</a:t>
              </a:r>
              <a:r>
                <a:rPr lang="en-US" altLang="zh-CN" sz="1097" dirty="0">
                  <a:latin typeface="微软雅黑" pitchFamily="34" charset="-122"/>
                  <a:ea typeface="微软雅黑" pitchFamily="34" charset="-122"/>
                </a:rPr>
                <a:t>HLS</a:t>
              </a:r>
              <a:r>
                <a:rPr lang="zh-CN" altLang="en-US" sz="1097" dirty="0">
                  <a:latin typeface="微软雅黑" pitchFamily="34" charset="-122"/>
                  <a:ea typeface="微软雅黑" pitchFamily="34" charset="-122"/>
                </a:rPr>
                <a:t>以及</a:t>
              </a:r>
              <a:r>
                <a:rPr lang="en-US" altLang="zh-CN" sz="1097" dirty="0">
                  <a:latin typeface="微软雅黑" pitchFamily="34" charset="-122"/>
                  <a:ea typeface="微软雅黑" pitchFamily="34" charset="-122"/>
                </a:rPr>
                <a:t>RTMP</a:t>
              </a:r>
              <a:r>
                <a:rPr lang="zh-CN" altLang="en-US" sz="1097" dirty="0">
                  <a:latin typeface="微软雅黑" pitchFamily="34" charset="-122"/>
                  <a:ea typeface="微软雅黑" pitchFamily="34" charset="-122"/>
                </a:rPr>
                <a:t>下发； 支持直播过程多码率转码和水印添加。</a:t>
              </a:r>
              <a:endParaRPr lang="zh-CN" altLang="en-US" sz="1596" dirty="0">
                <a:latin typeface="微软雅黑" pitchFamily="34" charset="-122"/>
                <a:ea typeface="微软雅黑" pitchFamily="34" charset="-122"/>
              </a:endParaRPr>
            </a:p>
          </p:txBody>
        </p:sp>
        <p:sp>
          <p:nvSpPr>
            <p:cNvPr id="77" name="矩形 83">
              <a:extLst>
                <a:ext uri="{FF2B5EF4-FFF2-40B4-BE49-F238E27FC236}">
                  <a16:creationId xmlns:a16="http://schemas.microsoft.com/office/drawing/2014/main" id="{7A97F044-B101-4AB5-B6B0-C6C861C7BE9B}"/>
                </a:ext>
              </a:extLst>
            </p:cNvPr>
            <p:cNvSpPr>
              <a:spLocks noChangeArrowheads="1"/>
            </p:cNvSpPr>
            <p:nvPr/>
          </p:nvSpPr>
          <p:spPr bwMode="auto">
            <a:xfrm>
              <a:off x="2561986" y="4101709"/>
              <a:ext cx="1441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可靠转换</a:t>
              </a:r>
            </a:p>
          </p:txBody>
        </p:sp>
      </p:grpSp>
      <p:sp>
        <p:nvSpPr>
          <p:cNvPr id="78" name="矩形 82">
            <a:extLst>
              <a:ext uri="{FF2B5EF4-FFF2-40B4-BE49-F238E27FC236}">
                <a16:creationId xmlns:a16="http://schemas.microsoft.com/office/drawing/2014/main" id="{72E0E932-738D-43DC-907F-67BCFB952EFD}"/>
              </a:ext>
            </a:extLst>
          </p:cNvPr>
          <p:cNvSpPr>
            <a:spLocks noChangeArrowheads="1"/>
          </p:cNvSpPr>
          <p:nvPr/>
        </p:nvSpPr>
        <p:spPr bwMode="auto">
          <a:xfrm>
            <a:off x="205688" y="5925982"/>
            <a:ext cx="2369887" cy="5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可支持百万并发直播收看；海量</a:t>
            </a:r>
            <a:r>
              <a:rPr lang="en-US" altLang="zh-CN" sz="1097" dirty="0">
                <a:latin typeface="微软雅黑" pitchFamily="34" charset="-122"/>
                <a:ea typeface="微软雅黑" pitchFamily="34" charset="-122"/>
              </a:rPr>
              <a:t>CDN</a:t>
            </a:r>
            <a:r>
              <a:rPr lang="zh-CN" altLang="en-US" sz="1097" dirty="0">
                <a:latin typeface="微软雅黑" pitchFamily="34" charset="-122"/>
                <a:ea typeface="微软雅黑" pitchFamily="34" charset="-122"/>
              </a:rPr>
              <a:t>节点提供全方位覆盖</a:t>
            </a:r>
          </a:p>
        </p:txBody>
      </p:sp>
      <p:sp>
        <p:nvSpPr>
          <p:cNvPr id="79" name="矩形 83">
            <a:extLst>
              <a:ext uri="{FF2B5EF4-FFF2-40B4-BE49-F238E27FC236}">
                <a16:creationId xmlns:a16="http://schemas.microsoft.com/office/drawing/2014/main" id="{06CDE1B6-59F4-49C9-930E-77B493352E79}"/>
              </a:ext>
            </a:extLst>
          </p:cNvPr>
          <p:cNvSpPr>
            <a:spLocks noChangeArrowheads="1"/>
          </p:cNvSpPr>
          <p:nvPr/>
        </p:nvSpPr>
        <p:spPr bwMode="auto">
          <a:xfrm>
            <a:off x="219098" y="5583257"/>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超高容量支持</a:t>
            </a:r>
          </a:p>
        </p:txBody>
      </p:sp>
      <p:sp>
        <p:nvSpPr>
          <p:cNvPr id="80" name="矩形 82">
            <a:extLst>
              <a:ext uri="{FF2B5EF4-FFF2-40B4-BE49-F238E27FC236}">
                <a16:creationId xmlns:a16="http://schemas.microsoft.com/office/drawing/2014/main" id="{A56FF357-3C4B-4E0A-9CEF-23FAB6DE5E9E}"/>
              </a:ext>
            </a:extLst>
          </p:cNvPr>
          <p:cNvSpPr>
            <a:spLocks noChangeArrowheads="1"/>
          </p:cNvSpPr>
          <p:nvPr/>
        </p:nvSpPr>
        <p:spPr bwMode="auto">
          <a:xfrm>
            <a:off x="2606950" y="5903632"/>
            <a:ext cx="2369887" cy="75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提供快速播放器代码发布功能，轻松呈现直播效果； 支持自定义播放器密码</a:t>
            </a:r>
          </a:p>
        </p:txBody>
      </p:sp>
      <p:sp>
        <p:nvSpPr>
          <p:cNvPr id="81" name="矩形 83">
            <a:extLst>
              <a:ext uri="{FF2B5EF4-FFF2-40B4-BE49-F238E27FC236}">
                <a16:creationId xmlns:a16="http://schemas.microsoft.com/office/drawing/2014/main" id="{9E9BE274-1BD9-495D-8665-D543400E8A8D}"/>
              </a:ext>
            </a:extLst>
          </p:cNvPr>
          <p:cNvSpPr>
            <a:spLocks noChangeArrowheads="1"/>
          </p:cNvSpPr>
          <p:nvPr/>
        </p:nvSpPr>
        <p:spPr bwMode="auto">
          <a:xfrm>
            <a:off x="2620360" y="5560909"/>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播放器发布</a:t>
            </a:r>
          </a:p>
        </p:txBody>
      </p:sp>
      <p:sp>
        <p:nvSpPr>
          <p:cNvPr id="82" name="矩形 7">
            <a:extLst>
              <a:ext uri="{FF2B5EF4-FFF2-40B4-BE49-F238E27FC236}">
                <a16:creationId xmlns:a16="http://schemas.microsoft.com/office/drawing/2014/main" id="{2DE75203-8B35-4136-9608-C5C5E2E22EB7}"/>
              </a:ext>
            </a:extLst>
          </p:cNvPr>
          <p:cNvSpPr>
            <a:spLocks noChangeArrowheads="1"/>
          </p:cNvSpPr>
          <p:nvPr/>
        </p:nvSpPr>
        <p:spPr bwMode="auto">
          <a:xfrm>
            <a:off x="5300344" y="1893768"/>
            <a:ext cx="3656627" cy="4757550"/>
          </a:xfrm>
          <a:prstGeom prst="rect">
            <a:avLst/>
          </a:prstGeom>
          <a:solidFill>
            <a:srgbClr val="FFFFFF">
              <a:alpha val="29019"/>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4950" indent="-284950">
              <a:buFont typeface="Wingdings" pitchFamily="2" charset="2"/>
              <a:buChar char="n"/>
            </a:pPr>
            <a:r>
              <a:rPr lang="zh-CN" altLang="en-US" sz="1396" dirty="0">
                <a:solidFill>
                  <a:schemeClr val="bg1"/>
                </a:solidFill>
                <a:latin typeface="微软雅黑" pitchFamily="34" charset="-122"/>
                <a:ea typeface="微软雅黑" pitchFamily="34" charset="-122"/>
              </a:rPr>
              <a:t>直播接入</a:t>
            </a:r>
          </a:p>
          <a:p>
            <a:r>
              <a:rPr lang="zh-CN" altLang="en-US" sz="1097" dirty="0">
                <a:solidFill>
                  <a:schemeClr val="bg1"/>
                </a:solidFill>
                <a:latin typeface="微软雅黑" pitchFamily="34" charset="-122"/>
                <a:ea typeface="微软雅黑" pitchFamily="34" charset="-122"/>
              </a:rPr>
              <a:t>支持</a:t>
            </a:r>
            <a:r>
              <a:rPr lang="en-US" altLang="zh-CN" sz="1097" dirty="0">
                <a:solidFill>
                  <a:schemeClr val="bg1"/>
                </a:solidFill>
                <a:latin typeface="微软雅黑" pitchFamily="34" charset="-122"/>
                <a:ea typeface="微软雅黑" pitchFamily="34" charset="-122"/>
              </a:rPr>
              <a:t>RTMP</a:t>
            </a:r>
            <a:r>
              <a:rPr lang="zh-CN" altLang="en-US" sz="1097" dirty="0">
                <a:solidFill>
                  <a:schemeClr val="bg1"/>
                </a:solidFill>
                <a:latin typeface="微软雅黑" pitchFamily="34" charset="-122"/>
                <a:ea typeface="微软雅黑" pitchFamily="34" charset="-122"/>
              </a:rPr>
              <a:t>推流，即将支持定义多个直播源，并支持排序</a:t>
            </a:r>
            <a:endParaRPr lang="en-US" altLang="zh-CN" sz="1097" dirty="0">
              <a:solidFill>
                <a:schemeClr val="bg1"/>
              </a:solidFill>
              <a:latin typeface="微软雅黑" pitchFamily="34" charset="-122"/>
              <a:ea typeface="微软雅黑" pitchFamily="34" charset="-122"/>
            </a:endParaRPr>
          </a:p>
          <a:p>
            <a:endParaRPr lang="en-US" altLang="zh-CN" sz="1097" dirty="0">
              <a:solidFill>
                <a:schemeClr val="bg1"/>
              </a:solidFill>
              <a:latin typeface="微软雅黑" pitchFamily="34" charset="-122"/>
              <a:ea typeface="微软雅黑" pitchFamily="34" charset="-122"/>
            </a:endParaRPr>
          </a:p>
          <a:p>
            <a:pPr marL="284950" indent="-284950">
              <a:buFont typeface="Wingdings" pitchFamily="2" charset="2"/>
              <a:buChar char="n"/>
            </a:pPr>
            <a:r>
              <a:rPr lang="zh-CN" altLang="en-US" sz="1396" dirty="0">
                <a:solidFill>
                  <a:schemeClr val="bg1"/>
                </a:solidFill>
                <a:latin typeface="微软雅黑" pitchFamily="34" charset="-122"/>
                <a:ea typeface="微软雅黑" pitchFamily="34" charset="-122"/>
              </a:rPr>
              <a:t>直播下发</a:t>
            </a:r>
          </a:p>
          <a:p>
            <a:r>
              <a:rPr lang="zh-CN" altLang="en-US" sz="1097" dirty="0">
                <a:solidFill>
                  <a:schemeClr val="bg1"/>
                </a:solidFill>
                <a:latin typeface="微软雅黑" pitchFamily="34" charset="-122"/>
                <a:ea typeface="微软雅黑" pitchFamily="34" charset="-122"/>
              </a:rPr>
              <a:t>支持</a:t>
            </a:r>
            <a:r>
              <a:rPr lang="en-US" altLang="zh-CN" sz="1097" dirty="0">
                <a:solidFill>
                  <a:schemeClr val="bg1"/>
                </a:solidFill>
                <a:latin typeface="微软雅黑" pitchFamily="34" charset="-122"/>
                <a:ea typeface="微软雅黑" pitchFamily="34" charset="-122"/>
              </a:rPr>
              <a:t>FLV/HLS/RTMP</a:t>
            </a:r>
            <a:r>
              <a:rPr lang="zh-CN" altLang="en-US" sz="1097" dirty="0">
                <a:solidFill>
                  <a:schemeClr val="bg1"/>
                </a:solidFill>
                <a:latin typeface="微软雅黑" pitchFamily="34" charset="-122"/>
                <a:ea typeface="微软雅黑" pitchFamily="34" charset="-122"/>
              </a:rPr>
              <a:t>下发</a:t>
            </a:r>
            <a:endParaRPr lang="en-US" altLang="zh-CN" sz="1097" dirty="0">
              <a:solidFill>
                <a:schemeClr val="bg1"/>
              </a:solidFill>
              <a:latin typeface="微软雅黑" pitchFamily="34" charset="-122"/>
              <a:ea typeface="微软雅黑" pitchFamily="34" charset="-122"/>
            </a:endParaRPr>
          </a:p>
          <a:p>
            <a:endParaRPr lang="en-US" altLang="zh-CN"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en-US" altLang="zh-CN" sz="1396" dirty="0">
                <a:solidFill>
                  <a:schemeClr val="bg1"/>
                </a:solidFill>
                <a:latin typeface="微软雅黑" pitchFamily="34" charset="-122"/>
                <a:ea typeface="微软雅黑" pitchFamily="34" charset="-122"/>
              </a:rPr>
              <a:t>  API</a:t>
            </a:r>
          </a:p>
          <a:p>
            <a:r>
              <a:rPr lang="zh-CN" altLang="en-US" sz="1097" dirty="0">
                <a:solidFill>
                  <a:schemeClr val="bg1"/>
                </a:solidFill>
                <a:latin typeface="微软雅黑" pitchFamily="34" charset="-122"/>
                <a:ea typeface="微软雅黑" pitchFamily="34" charset="-122"/>
              </a:rPr>
              <a:t>提供直播频道创建、修改、查询等</a:t>
            </a:r>
            <a:r>
              <a:rPr lang="en-US" altLang="zh-CN" sz="1097" dirty="0">
                <a:solidFill>
                  <a:schemeClr val="bg1"/>
                </a:solidFill>
                <a:latin typeface="微软雅黑" pitchFamily="34" charset="-122"/>
                <a:ea typeface="微软雅黑" pitchFamily="34" charset="-122"/>
              </a:rPr>
              <a:t>API</a:t>
            </a:r>
            <a:r>
              <a:rPr lang="zh-CN" altLang="en-US" sz="1097" dirty="0">
                <a:solidFill>
                  <a:schemeClr val="bg1"/>
                </a:solidFill>
                <a:latin typeface="微软雅黑" pitchFamily="34" charset="-122"/>
                <a:ea typeface="微软雅黑" pitchFamily="34" charset="-122"/>
              </a:rPr>
              <a:t>功能，可无缝同自有视频内容管理系统整合集成</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黑白名单安全防护</a:t>
            </a:r>
          </a:p>
          <a:p>
            <a:r>
              <a:rPr lang="zh-CN" altLang="en-US" sz="1097" dirty="0">
                <a:solidFill>
                  <a:schemeClr val="bg1"/>
                </a:solidFill>
                <a:latin typeface="微软雅黑" pitchFamily="34" charset="-122"/>
                <a:ea typeface="微软雅黑" pitchFamily="34" charset="-122"/>
              </a:rPr>
              <a:t>提供灵活的黑白名单功能，灵活制定安全策略，保护直播内容安全</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鉴黄</a:t>
            </a:r>
          </a:p>
          <a:p>
            <a:r>
              <a:rPr lang="zh-CN" altLang="en-US" sz="1097" dirty="0">
                <a:solidFill>
                  <a:schemeClr val="bg1"/>
                </a:solidFill>
                <a:latin typeface="微软雅黑" pitchFamily="34" charset="-122"/>
                <a:ea typeface="微软雅黑" pitchFamily="34" charset="-122"/>
              </a:rPr>
              <a:t>利用截图功能和优图系统，鉴别直播的视频流是否涉及黄色信息。可在鉴黄管理平台上展示和管理涉黄视频流</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录制截图和多码率</a:t>
            </a:r>
          </a:p>
          <a:p>
            <a:r>
              <a:rPr lang="zh-CN" altLang="en-US" sz="1097" dirty="0">
                <a:solidFill>
                  <a:schemeClr val="bg1"/>
                </a:solidFill>
                <a:latin typeface="微软雅黑" pitchFamily="34" charset="-122"/>
                <a:ea typeface="微软雅黑" pitchFamily="34" charset="-122"/>
              </a:rPr>
              <a:t>支持通过</a:t>
            </a:r>
            <a:r>
              <a:rPr lang="en-US" altLang="zh-CN" sz="1097" dirty="0">
                <a:solidFill>
                  <a:schemeClr val="bg1"/>
                </a:solidFill>
                <a:latin typeface="微软雅黑" pitchFamily="34" charset="-122"/>
                <a:ea typeface="微软雅黑" pitchFamily="34" charset="-122"/>
              </a:rPr>
              <a:t>API</a:t>
            </a:r>
            <a:r>
              <a:rPr lang="zh-CN" altLang="en-US" sz="1097" dirty="0">
                <a:solidFill>
                  <a:schemeClr val="bg1"/>
                </a:solidFill>
                <a:latin typeface="微软雅黑" pitchFamily="34" charset="-122"/>
                <a:ea typeface="微软雅黑" pitchFamily="34" charset="-122"/>
              </a:rPr>
              <a:t>对直播过程进行录制和截图；录制视频直接对接点播平台，截图图片直接存放面向对象存储</a:t>
            </a:r>
            <a:r>
              <a:rPr lang="en-US" altLang="zh-CN" sz="1097" dirty="0">
                <a:solidFill>
                  <a:schemeClr val="bg1"/>
                </a:solidFill>
                <a:latin typeface="微软雅黑" pitchFamily="34" charset="-122"/>
                <a:ea typeface="微软雅黑" pitchFamily="34" charset="-122"/>
              </a:rPr>
              <a:t>COS</a:t>
            </a:r>
            <a:r>
              <a:rPr lang="zh-CN" altLang="en-US" sz="1097" dirty="0">
                <a:solidFill>
                  <a:schemeClr val="bg1"/>
                </a:solidFill>
                <a:latin typeface="微软雅黑" pitchFamily="34" charset="-122"/>
                <a:ea typeface="微软雅黑" pitchFamily="34" charset="-122"/>
              </a:rPr>
              <a:t>系统，以备后续处理，高效便捷；支持多码率和水印功能</a:t>
            </a:r>
            <a:endParaRPr lang="en-US" altLang="zh-CN" sz="1097" dirty="0">
              <a:solidFill>
                <a:schemeClr val="bg1"/>
              </a:solidFill>
              <a:latin typeface="微软雅黑" pitchFamily="34" charset="-122"/>
              <a:ea typeface="微软雅黑" pitchFamily="34" charset="-122"/>
            </a:endParaRPr>
          </a:p>
          <a:p>
            <a:endParaRPr lang="en-US" altLang="zh-CN"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rPr>
              <a:t>互动直播</a:t>
            </a:r>
          </a:p>
          <a:p>
            <a:r>
              <a:rPr lang="zh-CN" altLang="en-US" sz="1097" dirty="0">
                <a:solidFill>
                  <a:schemeClr val="bg1"/>
                </a:solidFill>
              </a:rPr>
              <a:t>结合互动直播服务提供的</a:t>
            </a:r>
            <a:r>
              <a:rPr lang="en-US" altLang="zh-CN" sz="1097" dirty="0">
                <a:solidFill>
                  <a:schemeClr val="bg1"/>
                </a:solidFill>
              </a:rPr>
              <a:t>Android/</a:t>
            </a:r>
            <a:r>
              <a:rPr lang="en-US" altLang="zh-CN" sz="1097" dirty="0" err="1">
                <a:solidFill>
                  <a:schemeClr val="bg1"/>
                </a:solidFill>
              </a:rPr>
              <a:t>iOS</a:t>
            </a:r>
            <a:r>
              <a:rPr lang="en-US" altLang="zh-CN" sz="1097" dirty="0">
                <a:solidFill>
                  <a:schemeClr val="bg1"/>
                </a:solidFill>
              </a:rPr>
              <a:t>/Windows/Web SDK</a:t>
            </a:r>
            <a:r>
              <a:rPr lang="zh-CN" altLang="en-US" sz="1097" dirty="0">
                <a:solidFill>
                  <a:schemeClr val="bg1"/>
                </a:solidFill>
              </a:rPr>
              <a:t>，可快速集成多平台的音视频采集及开播能力，在</a:t>
            </a:r>
            <a:r>
              <a:rPr lang="en-US" altLang="zh-CN" sz="1097" dirty="0">
                <a:solidFill>
                  <a:schemeClr val="bg1"/>
                </a:solidFill>
              </a:rPr>
              <a:t>HLS/RTMP</a:t>
            </a:r>
            <a:r>
              <a:rPr lang="zh-CN" altLang="en-US" sz="1097" dirty="0">
                <a:solidFill>
                  <a:schemeClr val="bg1"/>
                </a:solidFill>
              </a:rPr>
              <a:t>单向直播同时实现互动直播。</a:t>
            </a:r>
            <a:endParaRPr lang="zh-CN" altLang="zh-CN" sz="1097" dirty="0">
              <a:solidFill>
                <a:schemeClr val="bg1"/>
              </a:solidFill>
              <a:latin typeface="微软雅黑" pitchFamily="34" charset="-122"/>
              <a:ea typeface="微软雅黑" pitchFamily="34" charset="-122"/>
              <a:sym typeface="宋体" panose="02010600030101010101" pitchFamily="2" charset="-122"/>
            </a:endParaRPr>
          </a:p>
        </p:txBody>
      </p:sp>
      <p:sp>
        <p:nvSpPr>
          <p:cNvPr id="83" name="Freeform 397">
            <a:extLst>
              <a:ext uri="{FF2B5EF4-FFF2-40B4-BE49-F238E27FC236}">
                <a16:creationId xmlns:a16="http://schemas.microsoft.com/office/drawing/2014/main" id="{13D69DA5-15CF-4BD4-AAC1-A9B17D696C7F}"/>
              </a:ext>
            </a:extLst>
          </p:cNvPr>
          <p:cNvSpPr>
            <a:spLocks/>
          </p:cNvSpPr>
          <p:nvPr/>
        </p:nvSpPr>
        <p:spPr bwMode="auto">
          <a:xfrm>
            <a:off x="5552189" y="1720583"/>
            <a:ext cx="162704" cy="98718"/>
          </a:xfrm>
          <a:custGeom>
            <a:avLst/>
            <a:gdLst>
              <a:gd name="T0" fmla="*/ 70 w 70"/>
              <a:gd name="T1" fmla="*/ 31 h 42"/>
              <a:gd name="T2" fmla="*/ 59 w 70"/>
              <a:gd name="T3" fmla="*/ 42 h 42"/>
              <a:gd name="T4" fmla="*/ 11 w 70"/>
              <a:gd name="T5" fmla="*/ 42 h 42"/>
              <a:gd name="T6" fmla="*/ 0 w 70"/>
              <a:gd name="T7" fmla="*/ 31 h 42"/>
              <a:gd name="T8" fmla="*/ 0 w 70"/>
              <a:gd name="T9" fmla="*/ 10 h 42"/>
              <a:gd name="T10" fmla="*/ 11 w 70"/>
              <a:gd name="T11" fmla="*/ 0 h 42"/>
              <a:gd name="T12" fmla="*/ 59 w 70"/>
              <a:gd name="T13" fmla="*/ 0 h 42"/>
              <a:gd name="T14" fmla="*/ 70 w 70"/>
              <a:gd name="T15" fmla="*/ 10 h 42"/>
              <a:gd name="T16" fmla="*/ 70 w 70"/>
              <a:gd name="T17"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2">
                <a:moveTo>
                  <a:pt x="70" y="31"/>
                </a:moveTo>
                <a:cubicBezTo>
                  <a:pt x="70" y="37"/>
                  <a:pt x="65" y="42"/>
                  <a:pt x="59" y="42"/>
                </a:cubicBezTo>
                <a:cubicBezTo>
                  <a:pt x="11" y="42"/>
                  <a:pt x="11" y="42"/>
                  <a:pt x="11" y="42"/>
                </a:cubicBezTo>
                <a:cubicBezTo>
                  <a:pt x="5" y="42"/>
                  <a:pt x="0" y="37"/>
                  <a:pt x="0" y="31"/>
                </a:cubicBezTo>
                <a:cubicBezTo>
                  <a:pt x="0" y="10"/>
                  <a:pt x="0" y="10"/>
                  <a:pt x="0" y="10"/>
                </a:cubicBezTo>
                <a:cubicBezTo>
                  <a:pt x="0" y="4"/>
                  <a:pt x="5" y="0"/>
                  <a:pt x="11" y="0"/>
                </a:cubicBezTo>
                <a:cubicBezTo>
                  <a:pt x="59" y="0"/>
                  <a:pt x="59" y="0"/>
                  <a:pt x="59" y="0"/>
                </a:cubicBezTo>
                <a:cubicBezTo>
                  <a:pt x="65" y="0"/>
                  <a:pt x="70" y="4"/>
                  <a:pt x="70" y="10"/>
                </a:cubicBezTo>
                <a:lnTo>
                  <a:pt x="70" y="31"/>
                </a:lnTo>
                <a:close/>
              </a:path>
            </a:pathLst>
          </a:custGeom>
          <a:solidFill>
            <a:srgbClr val="00CCFF"/>
          </a:solidFill>
          <a:ln>
            <a:noFill/>
          </a:ln>
          <a:extLst/>
        </p:spPr>
        <p:txBody>
          <a:bodyPr vert="horz" wrap="square" lIns="91186" tIns="45593" rIns="91186" bIns="45593" numCol="1" anchor="t" anchorCtr="0" compatLnSpc="1">
            <a:prstTxWarp prst="textNoShape">
              <a:avLst/>
            </a:prstTxWarp>
          </a:bodyPr>
          <a:lstStyle/>
          <a:p>
            <a:pPr defTabSz="911840" eaLnBrk="1" fontAlgn="auto" hangingPunct="1">
              <a:spcBef>
                <a:spcPts val="0"/>
              </a:spcBef>
              <a:spcAft>
                <a:spcPts val="0"/>
              </a:spcAft>
              <a:defRPr/>
            </a:pPr>
            <a:endParaRPr kumimoji="0" lang="en-US" sz="1795" kern="0">
              <a:solidFill>
                <a:sysClr val="windowText" lastClr="000000"/>
              </a:solidFill>
            </a:endParaRPr>
          </a:p>
        </p:txBody>
      </p:sp>
      <p:sp>
        <p:nvSpPr>
          <p:cNvPr id="84" name="Freeform 398">
            <a:extLst>
              <a:ext uri="{FF2B5EF4-FFF2-40B4-BE49-F238E27FC236}">
                <a16:creationId xmlns:a16="http://schemas.microsoft.com/office/drawing/2014/main" id="{4220EBEB-1379-4E71-8854-F53BEC8E868F}"/>
              </a:ext>
            </a:extLst>
          </p:cNvPr>
          <p:cNvSpPr>
            <a:spLocks noEditPoints="1"/>
          </p:cNvSpPr>
          <p:nvPr/>
        </p:nvSpPr>
        <p:spPr bwMode="auto">
          <a:xfrm>
            <a:off x="5446158" y="1552396"/>
            <a:ext cx="389389" cy="305296"/>
          </a:xfrm>
          <a:custGeom>
            <a:avLst/>
            <a:gdLst>
              <a:gd name="T0" fmla="*/ 147 w 168"/>
              <a:gd name="T1" fmla="*/ 32 h 132"/>
              <a:gd name="T2" fmla="*/ 116 w 168"/>
              <a:gd name="T3" fmla="*/ 32 h 132"/>
              <a:gd name="T4" fmla="*/ 99 w 168"/>
              <a:gd name="T5" fmla="*/ 3 h 132"/>
              <a:gd name="T6" fmla="*/ 99 w 168"/>
              <a:gd name="T7" fmla="*/ 3 h 132"/>
              <a:gd name="T8" fmla="*/ 66 w 168"/>
              <a:gd name="T9" fmla="*/ 3 h 132"/>
              <a:gd name="T10" fmla="*/ 61 w 168"/>
              <a:gd name="T11" fmla="*/ 0 h 132"/>
              <a:gd name="T12" fmla="*/ 27 w 168"/>
              <a:gd name="T13" fmla="*/ 0 h 132"/>
              <a:gd name="T14" fmla="*/ 22 w 168"/>
              <a:gd name="T15" fmla="*/ 7 h 132"/>
              <a:gd name="T16" fmla="*/ 27 w 168"/>
              <a:gd name="T17" fmla="*/ 14 h 132"/>
              <a:gd name="T18" fmla="*/ 61 w 168"/>
              <a:gd name="T19" fmla="*/ 14 h 132"/>
              <a:gd name="T20" fmla="*/ 66 w 168"/>
              <a:gd name="T21" fmla="*/ 12 h 132"/>
              <a:gd name="T22" fmla="*/ 93 w 168"/>
              <a:gd name="T23" fmla="*/ 12 h 132"/>
              <a:gd name="T24" fmla="*/ 105 w 168"/>
              <a:gd name="T25" fmla="*/ 32 h 132"/>
              <a:gd name="T26" fmla="*/ 23 w 168"/>
              <a:gd name="T27" fmla="*/ 32 h 132"/>
              <a:gd name="T28" fmla="*/ 0 w 168"/>
              <a:gd name="T29" fmla="*/ 53 h 132"/>
              <a:gd name="T30" fmla="*/ 0 w 168"/>
              <a:gd name="T31" fmla="*/ 111 h 132"/>
              <a:gd name="T32" fmla="*/ 23 w 168"/>
              <a:gd name="T33" fmla="*/ 132 h 132"/>
              <a:gd name="T34" fmla="*/ 147 w 168"/>
              <a:gd name="T35" fmla="*/ 132 h 132"/>
              <a:gd name="T36" fmla="*/ 168 w 168"/>
              <a:gd name="T37" fmla="*/ 103 h 132"/>
              <a:gd name="T38" fmla="*/ 168 w 168"/>
              <a:gd name="T39" fmla="*/ 59 h 132"/>
              <a:gd name="T40" fmla="*/ 147 w 168"/>
              <a:gd name="T41" fmla="*/ 32 h 132"/>
              <a:gd name="T42" fmla="*/ 123 w 168"/>
              <a:gd name="T43" fmla="*/ 106 h 132"/>
              <a:gd name="T44" fmla="*/ 110 w 168"/>
              <a:gd name="T45" fmla="*/ 120 h 132"/>
              <a:gd name="T46" fmla="*/ 53 w 168"/>
              <a:gd name="T47" fmla="*/ 120 h 132"/>
              <a:gd name="T48" fmla="*/ 39 w 168"/>
              <a:gd name="T49" fmla="*/ 106 h 132"/>
              <a:gd name="T50" fmla="*/ 39 w 168"/>
              <a:gd name="T51" fmla="*/ 80 h 132"/>
              <a:gd name="T52" fmla="*/ 53 w 168"/>
              <a:gd name="T53" fmla="*/ 66 h 132"/>
              <a:gd name="T54" fmla="*/ 110 w 168"/>
              <a:gd name="T55" fmla="*/ 66 h 132"/>
              <a:gd name="T56" fmla="*/ 123 w 168"/>
              <a:gd name="T57" fmla="*/ 80 h 132"/>
              <a:gd name="T58" fmla="*/ 123 w 168"/>
              <a:gd name="T59" fmla="*/ 10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32">
                <a:moveTo>
                  <a:pt x="147" y="32"/>
                </a:moveTo>
                <a:cubicBezTo>
                  <a:pt x="116" y="32"/>
                  <a:pt x="116" y="32"/>
                  <a:pt x="116" y="32"/>
                </a:cubicBezTo>
                <a:cubicBezTo>
                  <a:pt x="99" y="3"/>
                  <a:pt x="99" y="3"/>
                  <a:pt x="99" y="3"/>
                </a:cubicBezTo>
                <a:cubicBezTo>
                  <a:pt x="99" y="3"/>
                  <a:pt x="99" y="3"/>
                  <a:pt x="99" y="3"/>
                </a:cubicBezTo>
                <a:cubicBezTo>
                  <a:pt x="66" y="3"/>
                  <a:pt x="66" y="3"/>
                  <a:pt x="66" y="3"/>
                </a:cubicBezTo>
                <a:cubicBezTo>
                  <a:pt x="64" y="1"/>
                  <a:pt x="63" y="0"/>
                  <a:pt x="61" y="0"/>
                </a:cubicBezTo>
                <a:cubicBezTo>
                  <a:pt x="27" y="0"/>
                  <a:pt x="27" y="0"/>
                  <a:pt x="27" y="0"/>
                </a:cubicBezTo>
                <a:cubicBezTo>
                  <a:pt x="24" y="0"/>
                  <a:pt x="22" y="3"/>
                  <a:pt x="22" y="7"/>
                </a:cubicBezTo>
                <a:cubicBezTo>
                  <a:pt x="22" y="11"/>
                  <a:pt x="24" y="14"/>
                  <a:pt x="27" y="14"/>
                </a:cubicBezTo>
                <a:cubicBezTo>
                  <a:pt x="61" y="14"/>
                  <a:pt x="61" y="14"/>
                  <a:pt x="61" y="14"/>
                </a:cubicBezTo>
                <a:cubicBezTo>
                  <a:pt x="63" y="14"/>
                  <a:pt x="64" y="13"/>
                  <a:pt x="66" y="12"/>
                </a:cubicBezTo>
                <a:cubicBezTo>
                  <a:pt x="93" y="12"/>
                  <a:pt x="93" y="12"/>
                  <a:pt x="93" y="12"/>
                </a:cubicBezTo>
                <a:cubicBezTo>
                  <a:pt x="105" y="32"/>
                  <a:pt x="105" y="32"/>
                  <a:pt x="105" y="32"/>
                </a:cubicBezTo>
                <a:cubicBezTo>
                  <a:pt x="23" y="32"/>
                  <a:pt x="23" y="32"/>
                  <a:pt x="23" y="32"/>
                </a:cubicBezTo>
                <a:cubicBezTo>
                  <a:pt x="10" y="32"/>
                  <a:pt x="0" y="41"/>
                  <a:pt x="0" y="53"/>
                </a:cubicBezTo>
                <a:cubicBezTo>
                  <a:pt x="0" y="111"/>
                  <a:pt x="0" y="111"/>
                  <a:pt x="0" y="111"/>
                </a:cubicBezTo>
                <a:cubicBezTo>
                  <a:pt x="0" y="123"/>
                  <a:pt x="10" y="132"/>
                  <a:pt x="23" y="132"/>
                </a:cubicBezTo>
                <a:cubicBezTo>
                  <a:pt x="147" y="132"/>
                  <a:pt x="147" y="132"/>
                  <a:pt x="147" y="132"/>
                </a:cubicBezTo>
                <a:cubicBezTo>
                  <a:pt x="163" y="132"/>
                  <a:pt x="164" y="110"/>
                  <a:pt x="168" y="103"/>
                </a:cubicBezTo>
                <a:cubicBezTo>
                  <a:pt x="168" y="59"/>
                  <a:pt x="168" y="59"/>
                  <a:pt x="168" y="59"/>
                </a:cubicBezTo>
                <a:cubicBezTo>
                  <a:pt x="165" y="51"/>
                  <a:pt x="167" y="34"/>
                  <a:pt x="147" y="32"/>
                </a:cubicBezTo>
                <a:close/>
                <a:moveTo>
                  <a:pt x="123" y="106"/>
                </a:moveTo>
                <a:cubicBezTo>
                  <a:pt x="123" y="114"/>
                  <a:pt x="117" y="120"/>
                  <a:pt x="110" y="120"/>
                </a:cubicBezTo>
                <a:cubicBezTo>
                  <a:pt x="53" y="120"/>
                  <a:pt x="53" y="120"/>
                  <a:pt x="53" y="120"/>
                </a:cubicBezTo>
                <a:cubicBezTo>
                  <a:pt x="45" y="120"/>
                  <a:pt x="39" y="114"/>
                  <a:pt x="39" y="106"/>
                </a:cubicBezTo>
                <a:cubicBezTo>
                  <a:pt x="39" y="80"/>
                  <a:pt x="39" y="80"/>
                  <a:pt x="39" y="80"/>
                </a:cubicBezTo>
                <a:cubicBezTo>
                  <a:pt x="39" y="73"/>
                  <a:pt x="45" y="66"/>
                  <a:pt x="53" y="66"/>
                </a:cubicBezTo>
                <a:cubicBezTo>
                  <a:pt x="110" y="66"/>
                  <a:pt x="110" y="66"/>
                  <a:pt x="110" y="66"/>
                </a:cubicBezTo>
                <a:cubicBezTo>
                  <a:pt x="117" y="66"/>
                  <a:pt x="123" y="73"/>
                  <a:pt x="123" y="80"/>
                </a:cubicBezTo>
                <a:lnTo>
                  <a:pt x="123" y="106"/>
                </a:lnTo>
                <a:close/>
              </a:path>
            </a:pathLst>
          </a:custGeom>
          <a:solidFill>
            <a:srgbClr val="00CCFF"/>
          </a:solidFill>
          <a:ln>
            <a:noFill/>
          </a:ln>
          <a:extLst/>
        </p:spPr>
        <p:txBody>
          <a:bodyPr vert="horz" wrap="square" lIns="91186" tIns="45593" rIns="91186" bIns="45593" numCol="1" anchor="t" anchorCtr="0" compatLnSpc="1">
            <a:prstTxWarp prst="textNoShape">
              <a:avLst/>
            </a:prstTxWarp>
          </a:bodyPr>
          <a:lstStyle/>
          <a:p>
            <a:pPr defTabSz="911840" eaLnBrk="1" fontAlgn="auto" hangingPunct="1">
              <a:spcBef>
                <a:spcPts val="0"/>
              </a:spcBef>
              <a:spcAft>
                <a:spcPts val="0"/>
              </a:spcAft>
              <a:defRPr/>
            </a:pPr>
            <a:endParaRPr kumimoji="0" lang="en-US" sz="1795" kern="0">
              <a:solidFill>
                <a:sysClr val="windowText" lastClr="000000"/>
              </a:solidFill>
            </a:endParaRPr>
          </a:p>
        </p:txBody>
      </p:sp>
      <p:sp>
        <p:nvSpPr>
          <p:cNvPr id="85" name="Freeform 399">
            <a:extLst>
              <a:ext uri="{FF2B5EF4-FFF2-40B4-BE49-F238E27FC236}">
                <a16:creationId xmlns:a16="http://schemas.microsoft.com/office/drawing/2014/main" id="{68683467-675E-4639-A92B-B42D52990792}"/>
              </a:ext>
            </a:extLst>
          </p:cNvPr>
          <p:cNvSpPr>
            <a:spLocks/>
          </p:cNvSpPr>
          <p:nvPr/>
        </p:nvSpPr>
        <p:spPr bwMode="auto">
          <a:xfrm>
            <a:off x="5841032" y="1656599"/>
            <a:ext cx="63985" cy="159045"/>
          </a:xfrm>
          <a:custGeom>
            <a:avLst/>
            <a:gdLst>
              <a:gd name="T0" fmla="*/ 27 w 27"/>
              <a:gd name="T1" fmla="*/ 0 h 69"/>
              <a:gd name="T2" fmla="*/ 0 w 27"/>
              <a:gd name="T3" fmla="*/ 14 h 69"/>
              <a:gd name="T4" fmla="*/ 0 w 27"/>
              <a:gd name="T5" fmla="*/ 57 h 69"/>
              <a:gd name="T6" fmla="*/ 27 w 27"/>
              <a:gd name="T7" fmla="*/ 69 h 69"/>
              <a:gd name="T8" fmla="*/ 27 w 27"/>
              <a:gd name="T9" fmla="*/ 0 h 69"/>
            </a:gdLst>
            <a:ahLst/>
            <a:cxnLst>
              <a:cxn ang="0">
                <a:pos x="T0" y="T1"/>
              </a:cxn>
              <a:cxn ang="0">
                <a:pos x="T2" y="T3"/>
              </a:cxn>
              <a:cxn ang="0">
                <a:pos x="T4" y="T5"/>
              </a:cxn>
              <a:cxn ang="0">
                <a:pos x="T6" y="T7"/>
              </a:cxn>
              <a:cxn ang="0">
                <a:pos x="T8" y="T9"/>
              </a:cxn>
            </a:cxnLst>
            <a:rect l="0" t="0" r="r" b="b"/>
            <a:pathLst>
              <a:path w="27" h="69">
                <a:moveTo>
                  <a:pt x="27" y="0"/>
                </a:moveTo>
                <a:cubicBezTo>
                  <a:pt x="0" y="14"/>
                  <a:pt x="0" y="14"/>
                  <a:pt x="0" y="14"/>
                </a:cubicBezTo>
                <a:cubicBezTo>
                  <a:pt x="0" y="14"/>
                  <a:pt x="0" y="57"/>
                  <a:pt x="0" y="57"/>
                </a:cubicBezTo>
                <a:cubicBezTo>
                  <a:pt x="27" y="69"/>
                  <a:pt x="27" y="69"/>
                  <a:pt x="27" y="69"/>
                </a:cubicBezTo>
                <a:cubicBezTo>
                  <a:pt x="27" y="40"/>
                  <a:pt x="27" y="11"/>
                  <a:pt x="27" y="0"/>
                </a:cubicBezTo>
                <a:close/>
              </a:path>
            </a:pathLst>
          </a:custGeom>
          <a:solidFill>
            <a:srgbClr val="00CCFF"/>
          </a:solidFill>
          <a:ln>
            <a:noFill/>
          </a:ln>
          <a:extLst/>
        </p:spPr>
        <p:txBody>
          <a:bodyPr vert="horz" wrap="square" lIns="91186" tIns="45593" rIns="91186" bIns="45593" numCol="1" anchor="t" anchorCtr="0" compatLnSpc="1">
            <a:prstTxWarp prst="textNoShape">
              <a:avLst/>
            </a:prstTxWarp>
          </a:bodyPr>
          <a:lstStyle/>
          <a:p>
            <a:pPr defTabSz="911840" eaLnBrk="1" fontAlgn="auto" hangingPunct="1">
              <a:spcBef>
                <a:spcPts val="0"/>
              </a:spcBef>
              <a:spcAft>
                <a:spcPts val="0"/>
              </a:spcAft>
              <a:defRPr/>
            </a:pPr>
            <a:endParaRPr kumimoji="0" lang="en-US" sz="1795" kern="0">
              <a:solidFill>
                <a:sysClr val="windowText" lastClr="000000"/>
              </a:solidFill>
            </a:endParaRPr>
          </a:p>
        </p:txBody>
      </p:sp>
      <p:sp>
        <p:nvSpPr>
          <p:cNvPr id="86" name="TextBox 16">
            <a:extLst>
              <a:ext uri="{FF2B5EF4-FFF2-40B4-BE49-F238E27FC236}">
                <a16:creationId xmlns:a16="http://schemas.microsoft.com/office/drawing/2014/main" id="{51DFF61E-DC11-44C3-BFA7-26B289A6FDA3}"/>
              </a:ext>
            </a:extLst>
          </p:cNvPr>
          <p:cNvSpPr txBox="1"/>
          <p:nvPr/>
        </p:nvSpPr>
        <p:spPr>
          <a:xfrm>
            <a:off x="5948602" y="1551969"/>
            <a:ext cx="2360108" cy="36830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kumimoji="0" lang="zh-CN" altLang="en-US" sz="1795" dirty="0">
                <a:solidFill>
                  <a:srgbClr val="000000"/>
                </a:solidFill>
                <a:latin typeface="微软雅黑" pitchFamily="34" charset="-122"/>
                <a:ea typeface="微软雅黑" pitchFamily="34" charset="-122"/>
                <a:sym typeface="Calibri"/>
              </a:rPr>
              <a:t>直播</a:t>
            </a:r>
            <a:r>
              <a:rPr kumimoji="0" lang="en-US" altLang="zh-CN" sz="1795" dirty="0">
                <a:solidFill>
                  <a:srgbClr val="000000"/>
                </a:solidFill>
                <a:latin typeface="微软雅黑" pitchFamily="34" charset="-122"/>
                <a:ea typeface="微软雅黑" pitchFamily="34" charset="-122"/>
                <a:sym typeface="Calibri"/>
              </a:rPr>
              <a:t>LVB</a:t>
            </a:r>
            <a:endParaRPr kumimoji="0" lang="zh-CN" altLang="en-US" sz="1795" dirty="0">
              <a:solidFill>
                <a:srgbClr val="000000"/>
              </a:solidFill>
              <a:latin typeface="微软雅黑" pitchFamily="34" charset="-122"/>
              <a:ea typeface="微软雅黑" pitchFamily="34" charset="-122"/>
              <a:sym typeface="Calibri"/>
            </a:endParaRPr>
          </a:p>
        </p:txBody>
      </p:sp>
    </p:spTree>
    <p:extLst>
      <p:ext uri="{BB962C8B-B14F-4D97-AF65-F5344CB8AC3E}">
        <p14:creationId xmlns:p14="http://schemas.microsoft.com/office/powerpoint/2010/main" val="282616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609F397-710F-4CE0-8A94-4F214C35EE88}"/>
              </a:ext>
            </a:extLst>
          </p:cNvPr>
          <p:cNvSpPr/>
          <p:nvPr/>
        </p:nvSpPr>
        <p:spPr>
          <a:xfrm>
            <a:off x="8278428" y="136524"/>
            <a:ext cx="800219"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点播</a:t>
            </a:r>
          </a:p>
        </p:txBody>
      </p:sp>
      <p:sp>
        <p:nvSpPr>
          <p:cNvPr id="3" name="灯片编号占位符 2">
            <a:extLst>
              <a:ext uri="{FF2B5EF4-FFF2-40B4-BE49-F238E27FC236}">
                <a16:creationId xmlns:a16="http://schemas.microsoft.com/office/drawing/2014/main" id="{25E7998B-2BFD-4FAC-82EC-3E9D3735AFA7}"/>
              </a:ext>
            </a:extLst>
          </p:cNvPr>
          <p:cNvSpPr txBox="1">
            <a:spLocks/>
          </p:cNvSpPr>
          <p:nvPr/>
        </p:nvSpPr>
        <p:spPr>
          <a:xfrm>
            <a:off x="7036676" y="6730261"/>
            <a:ext cx="2133600" cy="364111"/>
          </a:xfrm>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fld id="{752A6C19-FA33-4538-AB63-58099611DA71}" type="slidenum">
              <a:rPr lang="zh-CN" altLang="en-US" smtClean="0"/>
              <a:pPr/>
              <a:t>11</a:t>
            </a:fld>
            <a:endParaRPr lang="zh-CN" altLang="en-US" dirty="0"/>
          </a:p>
        </p:txBody>
      </p:sp>
      <p:sp>
        <p:nvSpPr>
          <p:cNvPr id="4" name="TextBox 2">
            <a:extLst>
              <a:ext uri="{FF2B5EF4-FFF2-40B4-BE49-F238E27FC236}">
                <a16:creationId xmlns:a16="http://schemas.microsoft.com/office/drawing/2014/main" id="{3AAB268D-80A5-4271-B204-8660A5DFCFDC}"/>
              </a:ext>
            </a:extLst>
          </p:cNvPr>
          <p:cNvSpPr txBox="1"/>
          <p:nvPr/>
        </p:nvSpPr>
        <p:spPr>
          <a:xfrm>
            <a:off x="197683" y="750216"/>
            <a:ext cx="8759289" cy="963357"/>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latin typeface="微软雅黑" pitchFamily="34" charset="-122"/>
                <a:ea typeface="微软雅黑" pitchFamily="34" charset="-122"/>
              </a:rPr>
              <a:t>点播（</a:t>
            </a:r>
            <a:r>
              <a:rPr lang="en-US" altLang="zh-CN" dirty="0">
                <a:latin typeface="微软雅黑" pitchFamily="34" charset="-122"/>
                <a:ea typeface="微软雅黑" pitchFamily="34" charset="-122"/>
              </a:rPr>
              <a:t>Video on Demand</a:t>
            </a:r>
            <a:r>
              <a:rPr lang="zh-CN" altLang="en-US" dirty="0">
                <a:latin typeface="微软雅黑" pitchFamily="34" charset="-122"/>
                <a:ea typeface="微软雅黑" pitchFamily="34" charset="-122"/>
              </a:rPr>
              <a:t>）汇聚</a:t>
            </a:r>
            <a:r>
              <a:rPr lang="zh-CN" altLang="en-US" dirty="0">
                <a:solidFill>
                  <a:srgbClr val="000000"/>
                </a:solidFill>
                <a:latin typeface="微软雅黑" pitchFamily="34" charset="-122"/>
                <a:ea typeface="微软雅黑" pitchFamily="34" charset="-122"/>
              </a:rPr>
              <a:t>卓望流媒体</a:t>
            </a:r>
            <a:r>
              <a:rPr lang="zh-CN" altLang="en-US" dirty="0">
                <a:latin typeface="微软雅黑" pitchFamily="34" charset="-122"/>
                <a:ea typeface="微软雅黑" pitchFamily="34" charset="-122"/>
              </a:rPr>
              <a:t>强大视频处理能力，提供一站式视频点播服务。从灵活上传到快速转码，从便捷发布到自定义播放器开发，为客户提供专业可靠的完整视频服务。</a:t>
            </a:r>
            <a:endParaRPr lang="zh-CN" altLang="en-US" dirty="0">
              <a:solidFill>
                <a:srgbClr val="000000"/>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8B29D1E8-BDC3-4D9B-852C-EDD5DFE82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611" y="1779429"/>
            <a:ext cx="4049697" cy="2361300"/>
          </a:xfrm>
          <a:prstGeom prst="rect">
            <a:avLst/>
          </a:prstGeom>
        </p:spPr>
      </p:pic>
      <p:sp>
        <p:nvSpPr>
          <p:cNvPr id="6" name="矩形 5">
            <a:extLst>
              <a:ext uri="{FF2B5EF4-FFF2-40B4-BE49-F238E27FC236}">
                <a16:creationId xmlns:a16="http://schemas.microsoft.com/office/drawing/2014/main" id="{7FA3EA76-63BB-4433-A6BC-A3834521B466}"/>
              </a:ext>
            </a:extLst>
          </p:cNvPr>
          <p:cNvSpPr/>
          <p:nvPr/>
        </p:nvSpPr>
        <p:spPr>
          <a:xfrm>
            <a:off x="5213347" y="1692262"/>
            <a:ext cx="3743625" cy="5130513"/>
          </a:xfrm>
          <a:prstGeom prst="rect">
            <a:avLst/>
          </a:prstGeom>
          <a:gradFill>
            <a:gsLst>
              <a:gs pos="0">
                <a:srgbClr val="1D03E0">
                  <a:alpha val="62000"/>
                </a:srgbClr>
              </a:gs>
              <a:gs pos="100000">
                <a:srgbClr val="280F93">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95"/>
          </a:p>
        </p:txBody>
      </p:sp>
      <p:sp>
        <p:nvSpPr>
          <p:cNvPr id="7" name="矩形 6">
            <a:extLst>
              <a:ext uri="{FF2B5EF4-FFF2-40B4-BE49-F238E27FC236}">
                <a16:creationId xmlns:a16="http://schemas.microsoft.com/office/drawing/2014/main" id="{B71D4B81-7762-4370-8B2E-3E1A6401E79E}"/>
              </a:ext>
            </a:extLst>
          </p:cNvPr>
          <p:cNvSpPr/>
          <p:nvPr/>
        </p:nvSpPr>
        <p:spPr>
          <a:xfrm>
            <a:off x="246810" y="6109445"/>
            <a:ext cx="2320760" cy="367536"/>
          </a:xfrm>
          <a:prstGeom prst="rect">
            <a:avLst/>
          </a:prstGeom>
          <a:solidFill>
            <a:schemeClr val="accent6">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8" name="矩形 7">
            <a:extLst>
              <a:ext uri="{FF2B5EF4-FFF2-40B4-BE49-F238E27FC236}">
                <a16:creationId xmlns:a16="http://schemas.microsoft.com/office/drawing/2014/main" id="{15671F73-8C69-4B0B-9E0D-9E8B29E4ACBD}"/>
              </a:ext>
            </a:extLst>
          </p:cNvPr>
          <p:cNvSpPr/>
          <p:nvPr/>
        </p:nvSpPr>
        <p:spPr>
          <a:xfrm>
            <a:off x="2570228" y="6100506"/>
            <a:ext cx="2498665" cy="367536"/>
          </a:xfrm>
          <a:prstGeom prst="rect">
            <a:avLst/>
          </a:prstGeom>
          <a:solidFill>
            <a:srgbClr val="BDBFC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9" name="矩形 8">
            <a:extLst>
              <a:ext uri="{FF2B5EF4-FFF2-40B4-BE49-F238E27FC236}">
                <a16:creationId xmlns:a16="http://schemas.microsoft.com/office/drawing/2014/main" id="{A0BFBDEF-80AD-47C0-8B70-04FCF794C337}"/>
              </a:ext>
            </a:extLst>
          </p:cNvPr>
          <p:cNvSpPr/>
          <p:nvPr/>
        </p:nvSpPr>
        <p:spPr>
          <a:xfrm>
            <a:off x="2575576" y="4815535"/>
            <a:ext cx="2498665" cy="367536"/>
          </a:xfrm>
          <a:prstGeom prst="rect">
            <a:avLst/>
          </a:prstGeom>
          <a:solidFill>
            <a:schemeClr val="accent4">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10" name="矩形 9">
            <a:extLst>
              <a:ext uri="{FF2B5EF4-FFF2-40B4-BE49-F238E27FC236}">
                <a16:creationId xmlns:a16="http://schemas.microsoft.com/office/drawing/2014/main" id="{4F5BB79E-C00B-4864-A38A-747524E00460}"/>
              </a:ext>
            </a:extLst>
          </p:cNvPr>
          <p:cNvSpPr/>
          <p:nvPr/>
        </p:nvSpPr>
        <p:spPr>
          <a:xfrm>
            <a:off x="246809" y="4824474"/>
            <a:ext cx="2328766" cy="367536"/>
          </a:xfrm>
          <a:prstGeom prst="rect">
            <a:avLst/>
          </a:prstGeom>
          <a:solidFill>
            <a:schemeClr val="accent5">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11" name="灯片编号占位符 2">
            <a:extLst>
              <a:ext uri="{FF2B5EF4-FFF2-40B4-BE49-F238E27FC236}">
                <a16:creationId xmlns:a16="http://schemas.microsoft.com/office/drawing/2014/main" id="{351B23C2-960A-4AA7-853E-AC49D2900AC6}"/>
              </a:ext>
            </a:extLst>
          </p:cNvPr>
          <p:cNvSpPr txBox="1">
            <a:spLocks/>
          </p:cNvSpPr>
          <p:nvPr/>
        </p:nvSpPr>
        <p:spPr>
          <a:xfrm>
            <a:off x="7029830" y="6730261"/>
            <a:ext cx="2127673" cy="364111"/>
          </a:xfrm>
          <a:prstGeom prst="rect">
            <a:avLst/>
          </a:prstGeom>
        </p:spPr>
        <p:txBody>
          <a:bodyPr vert="horz" lIns="91186" tIns="45593" rIns="91186" bIns="45593" rtlCol="0" anchor="ctr"/>
          <a:lstStyle>
            <a:lvl1pPr algn="r" defTabSz="544195">
              <a:defRPr sz="1200">
                <a:solidFill>
                  <a:schemeClr val="tx1">
                    <a:tint val="75000"/>
                  </a:schemeClr>
                </a:solidFill>
                <a:latin typeface="Calibri"/>
                <a:ea typeface="Calibri"/>
                <a:cs typeface="Calibri"/>
                <a:sym typeface="Calibri"/>
              </a:defRPr>
            </a:lvl1pPr>
            <a:lvl2pPr indent="457200" defTabSz="544195">
              <a:defRPr>
                <a:latin typeface="Calibri"/>
                <a:ea typeface="Calibri"/>
                <a:cs typeface="Calibri"/>
                <a:sym typeface="Calibri"/>
              </a:defRPr>
            </a:lvl2pPr>
            <a:lvl3pPr indent="914400" defTabSz="544195">
              <a:defRPr>
                <a:latin typeface="Calibri"/>
                <a:ea typeface="Calibri"/>
                <a:cs typeface="Calibri"/>
                <a:sym typeface="Calibri"/>
              </a:defRPr>
            </a:lvl3pPr>
            <a:lvl4pPr indent="1371600" defTabSz="544195">
              <a:defRPr>
                <a:latin typeface="Calibri"/>
                <a:ea typeface="Calibri"/>
                <a:cs typeface="Calibri"/>
                <a:sym typeface="Calibri"/>
              </a:defRPr>
            </a:lvl4pPr>
            <a:lvl5pPr indent="1828800" defTabSz="544195">
              <a:defRPr>
                <a:latin typeface="Calibri"/>
                <a:ea typeface="Calibri"/>
                <a:cs typeface="Calibri"/>
                <a:sym typeface="Calibri"/>
              </a:defRPr>
            </a:lvl5pPr>
            <a:lvl6pPr indent="2286000" defTabSz="544195">
              <a:defRPr>
                <a:latin typeface="Calibri"/>
                <a:ea typeface="Calibri"/>
                <a:cs typeface="Calibri"/>
                <a:sym typeface="Calibri"/>
              </a:defRPr>
            </a:lvl6pPr>
            <a:lvl7pPr indent="2743200" defTabSz="544195">
              <a:defRPr>
                <a:latin typeface="Calibri"/>
                <a:ea typeface="Calibri"/>
                <a:cs typeface="Calibri"/>
                <a:sym typeface="Calibri"/>
              </a:defRPr>
            </a:lvl7pPr>
            <a:lvl8pPr indent="3200400" defTabSz="544195">
              <a:defRPr>
                <a:latin typeface="Calibri"/>
                <a:ea typeface="Calibri"/>
                <a:cs typeface="Calibri"/>
                <a:sym typeface="Calibri"/>
              </a:defRPr>
            </a:lvl8pPr>
            <a:lvl9pPr indent="3657600" defTabSz="544195">
              <a:defRPr>
                <a:latin typeface="Calibri"/>
                <a:ea typeface="Calibri"/>
                <a:cs typeface="Calibri"/>
                <a:sym typeface="Calibri"/>
              </a:defRPr>
            </a:lvl9pPr>
          </a:lstStyle>
          <a:p>
            <a:fld id="{752A6C19-FA33-4538-AB63-58099611DA71}" type="slidenum">
              <a:rPr lang="zh-CN" altLang="en-US" sz="1197"/>
              <a:pPr/>
              <a:t>11</a:t>
            </a:fld>
            <a:endParaRPr lang="zh-CN" altLang="en-US" sz="1197" dirty="0"/>
          </a:p>
        </p:txBody>
      </p:sp>
      <p:sp>
        <p:nvSpPr>
          <p:cNvPr id="12" name="矩形 82">
            <a:extLst>
              <a:ext uri="{FF2B5EF4-FFF2-40B4-BE49-F238E27FC236}">
                <a16:creationId xmlns:a16="http://schemas.microsoft.com/office/drawing/2014/main" id="{EA2A49FB-5D02-46AA-99A1-4D30AF71E1E5}"/>
              </a:ext>
            </a:extLst>
          </p:cNvPr>
          <p:cNvSpPr>
            <a:spLocks noChangeArrowheads="1"/>
          </p:cNvSpPr>
          <p:nvPr/>
        </p:nvSpPr>
        <p:spPr bwMode="auto">
          <a:xfrm>
            <a:off x="197683" y="4577676"/>
            <a:ext cx="2369887" cy="75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支持浏览器和</a:t>
            </a:r>
            <a:r>
              <a:rPr lang="en-US" altLang="zh-CN" sz="1097" dirty="0">
                <a:latin typeface="微软雅黑" pitchFamily="34" charset="-122"/>
                <a:ea typeface="微软雅黑" pitchFamily="34" charset="-122"/>
              </a:rPr>
              <a:t>API</a:t>
            </a:r>
            <a:r>
              <a:rPr lang="zh-CN" altLang="en-US" sz="1097" dirty="0">
                <a:latin typeface="微软雅黑" pitchFamily="34" charset="-122"/>
                <a:ea typeface="微软雅黑" pitchFamily="34" charset="-122"/>
              </a:rPr>
              <a:t>等灵活上传方式；便捷的播放器代码发布功能；灵活的 </a:t>
            </a:r>
            <a:r>
              <a:rPr lang="en-US" altLang="zh-CN" sz="1097" dirty="0">
                <a:latin typeface="微软雅黑" pitchFamily="34" charset="-122"/>
                <a:ea typeface="微软雅黑" pitchFamily="34" charset="-122"/>
              </a:rPr>
              <a:t>Web/Android/</a:t>
            </a:r>
            <a:r>
              <a:rPr lang="en-US" altLang="zh-CN" sz="1097" dirty="0" err="1">
                <a:latin typeface="微软雅黑" pitchFamily="34" charset="-122"/>
                <a:ea typeface="微软雅黑" pitchFamily="34" charset="-122"/>
              </a:rPr>
              <a:t>iOS</a:t>
            </a:r>
            <a:r>
              <a:rPr lang="zh-CN" altLang="en-US" sz="1097" dirty="0">
                <a:latin typeface="微软雅黑" pitchFamily="34" charset="-122"/>
                <a:ea typeface="微软雅黑" pitchFamily="34" charset="-122"/>
              </a:rPr>
              <a:t>播放器</a:t>
            </a:r>
            <a:r>
              <a:rPr lang="en-US" altLang="zh-CN" sz="1097" dirty="0">
                <a:latin typeface="微软雅黑" pitchFamily="34" charset="-122"/>
                <a:ea typeface="微软雅黑" pitchFamily="34" charset="-122"/>
              </a:rPr>
              <a:t>SDK</a:t>
            </a:r>
            <a:endParaRPr lang="zh-CN" altLang="en-US" sz="1596" dirty="0">
              <a:latin typeface="微软雅黑" pitchFamily="34" charset="-122"/>
              <a:ea typeface="微软雅黑" pitchFamily="34" charset="-122"/>
            </a:endParaRPr>
          </a:p>
        </p:txBody>
      </p:sp>
      <p:sp>
        <p:nvSpPr>
          <p:cNvPr id="13" name="矩形 83">
            <a:extLst>
              <a:ext uri="{FF2B5EF4-FFF2-40B4-BE49-F238E27FC236}">
                <a16:creationId xmlns:a16="http://schemas.microsoft.com/office/drawing/2014/main" id="{EC9C2912-15FE-4981-B118-31B2AF2FE907}"/>
              </a:ext>
            </a:extLst>
          </p:cNvPr>
          <p:cNvSpPr>
            <a:spLocks noChangeArrowheads="1"/>
          </p:cNvSpPr>
          <p:nvPr/>
        </p:nvSpPr>
        <p:spPr bwMode="auto">
          <a:xfrm>
            <a:off x="197683" y="4261771"/>
            <a:ext cx="1437446" cy="37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endParaRPr lang="zh-CN" altLang="en-US" sz="1396" dirty="0">
              <a:latin typeface="微软雅黑" pitchFamily="34" charset="-122"/>
              <a:ea typeface="微软雅黑" pitchFamily="34" charset="-122"/>
            </a:endParaRPr>
          </a:p>
        </p:txBody>
      </p:sp>
      <p:sp>
        <p:nvSpPr>
          <p:cNvPr id="14" name="矩形 82">
            <a:extLst>
              <a:ext uri="{FF2B5EF4-FFF2-40B4-BE49-F238E27FC236}">
                <a16:creationId xmlns:a16="http://schemas.microsoft.com/office/drawing/2014/main" id="{6DA8898F-E7A4-47F2-A0C7-C49329BD89A4}"/>
              </a:ext>
            </a:extLst>
          </p:cNvPr>
          <p:cNvSpPr>
            <a:spLocks noChangeArrowheads="1"/>
          </p:cNvSpPr>
          <p:nvPr/>
        </p:nvSpPr>
        <p:spPr bwMode="auto">
          <a:xfrm>
            <a:off x="2567569" y="4579136"/>
            <a:ext cx="2369887" cy="74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超过</a:t>
            </a:r>
            <a:r>
              <a:rPr lang="en-US" altLang="zh-CN" sz="1097" dirty="0">
                <a:latin typeface="微软雅黑" pitchFamily="34" charset="-122"/>
                <a:ea typeface="微软雅黑" pitchFamily="34" charset="-122"/>
              </a:rPr>
              <a:t>10000</a:t>
            </a:r>
            <a:r>
              <a:rPr lang="zh-CN" altLang="en-US" sz="1097" dirty="0">
                <a:latin typeface="微软雅黑" pitchFamily="34" charset="-122"/>
                <a:ea typeface="微软雅黑" pitchFamily="34" charset="-122"/>
              </a:rPr>
              <a:t>台分布式转码集群；</a:t>
            </a:r>
            <a:r>
              <a:rPr lang="en-US" altLang="zh-CN" sz="1097" dirty="0">
                <a:latin typeface="微软雅黑" pitchFamily="34" charset="-122"/>
                <a:ea typeface="微软雅黑" pitchFamily="34" charset="-122"/>
              </a:rPr>
              <a:t>2000 </a:t>
            </a:r>
            <a:r>
              <a:rPr lang="zh-CN" altLang="en-US" sz="1097" dirty="0">
                <a:latin typeface="微软雅黑" pitchFamily="34" charset="-122"/>
                <a:ea typeface="微软雅黑" pitchFamily="34" charset="-122"/>
              </a:rPr>
              <a:t>并发转码；保障转码质量效率。</a:t>
            </a:r>
            <a:endParaRPr lang="zh-CN" altLang="en-US" sz="1596" dirty="0">
              <a:latin typeface="微软雅黑" pitchFamily="34" charset="-122"/>
              <a:ea typeface="微软雅黑" pitchFamily="34" charset="-122"/>
            </a:endParaRPr>
          </a:p>
        </p:txBody>
      </p:sp>
      <p:sp>
        <p:nvSpPr>
          <p:cNvPr id="15" name="矩形 83">
            <a:extLst>
              <a:ext uri="{FF2B5EF4-FFF2-40B4-BE49-F238E27FC236}">
                <a16:creationId xmlns:a16="http://schemas.microsoft.com/office/drawing/2014/main" id="{275DD605-2901-4153-A438-ED2C4CB37291}"/>
              </a:ext>
            </a:extLst>
          </p:cNvPr>
          <p:cNvSpPr>
            <a:spLocks noChangeArrowheads="1"/>
          </p:cNvSpPr>
          <p:nvPr/>
        </p:nvSpPr>
        <p:spPr bwMode="auto">
          <a:xfrm>
            <a:off x="2567569" y="4261772"/>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强悍转码能力</a:t>
            </a:r>
          </a:p>
        </p:txBody>
      </p:sp>
      <p:sp>
        <p:nvSpPr>
          <p:cNvPr id="16" name="矩形 82">
            <a:extLst>
              <a:ext uri="{FF2B5EF4-FFF2-40B4-BE49-F238E27FC236}">
                <a16:creationId xmlns:a16="http://schemas.microsoft.com/office/drawing/2014/main" id="{56787010-BEE8-41CC-A771-3AC72A9CF720}"/>
              </a:ext>
            </a:extLst>
          </p:cNvPr>
          <p:cNvSpPr>
            <a:spLocks noChangeArrowheads="1"/>
          </p:cNvSpPr>
          <p:nvPr/>
        </p:nvSpPr>
        <p:spPr bwMode="auto">
          <a:xfrm>
            <a:off x="205688" y="6097438"/>
            <a:ext cx="2369887" cy="5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遍布全国的</a:t>
            </a:r>
            <a:r>
              <a:rPr lang="en-US" altLang="zh-CN" sz="1097" dirty="0">
                <a:latin typeface="微软雅黑" pitchFamily="34" charset="-122"/>
                <a:ea typeface="微软雅黑" pitchFamily="34" charset="-122"/>
              </a:rPr>
              <a:t>BGP</a:t>
            </a:r>
            <a:r>
              <a:rPr lang="zh-CN" altLang="en-US" sz="1097" dirty="0">
                <a:latin typeface="微软雅黑" pitchFamily="34" charset="-122"/>
                <a:ea typeface="微软雅黑" pitchFamily="34" charset="-122"/>
              </a:rPr>
              <a:t>网络；覆盖全移动运营商 </a:t>
            </a:r>
            <a:r>
              <a:rPr lang="en-US" altLang="zh-CN" sz="1097" dirty="0">
                <a:latin typeface="微软雅黑" pitchFamily="34" charset="-122"/>
                <a:ea typeface="微软雅黑" pitchFamily="34" charset="-122"/>
              </a:rPr>
              <a:t>400</a:t>
            </a:r>
            <a:r>
              <a:rPr lang="zh-CN" altLang="en-US" sz="1097" dirty="0">
                <a:latin typeface="微软雅黑" pitchFamily="34" charset="-122"/>
                <a:ea typeface="微软雅黑" pitchFamily="34" charset="-122"/>
              </a:rPr>
              <a:t>多个</a:t>
            </a:r>
            <a:r>
              <a:rPr lang="en-US" altLang="zh-CN" sz="1097" dirty="0">
                <a:latin typeface="微软雅黑" pitchFamily="34" charset="-122"/>
                <a:ea typeface="微软雅黑" pitchFamily="34" charset="-122"/>
              </a:rPr>
              <a:t>CDN</a:t>
            </a:r>
            <a:r>
              <a:rPr lang="zh-CN" altLang="en-US" sz="1097" dirty="0">
                <a:latin typeface="微软雅黑" pitchFamily="34" charset="-122"/>
                <a:ea typeface="微软雅黑" pitchFamily="34" charset="-122"/>
              </a:rPr>
              <a:t>视频加速节点</a:t>
            </a:r>
            <a:endParaRPr lang="zh-CN" altLang="en-US" sz="1596" dirty="0">
              <a:latin typeface="微软雅黑" pitchFamily="34" charset="-122"/>
              <a:ea typeface="微软雅黑" pitchFamily="34" charset="-122"/>
            </a:endParaRPr>
          </a:p>
        </p:txBody>
      </p:sp>
      <p:sp>
        <p:nvSpPr>
          <p:cNvPr id="17" name="矩形 83">
            <a:extLst>
              <a:ext uri="{FF2B5EF4-FFF2-40B4-BE49-F238E27FC236}">
                <a16:creationId xmlns:a16="http://schemas.microsoft.com/office/drawing/2014/main" id="{EDA766DB-5BC6-4C2D-86FE-851F88F4A2AF}"/>
              </a:ext>
            </a:extLst>
          </p:cNvPr>
          <p:cNvSpPr>
            <a:spLocks noChangeArrowheads="1"/>
          </p:cNvSpPr>
          <p:nvPr/>
        </p:nvSpPr>
        <p:spPr bwMode="auto">
          <a:xfrm>
            <a:off x="219098" y="5754713"/>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极致加速体验</a:t>
            </a:r>
          </a:p>
        </p:txBody>
      </p:sp>
      <p:sp>
        <p:nvSpPr>
          <p:cNvPr id="18" name="矩形 82">
            <a:extLst>
              <a:ext uri="{FF2B5EF4-FFF2-40B4-BE49-F238E27FC236}">
                <a16:creationId xmlns:a16="http://schemas.microsoft.com/office/drawing/2014/main" id="{380C2384-8082-42E6-9336-6BFE442465EC}"/>
              </a:ext>
            </a:extLst>
          </p:cNvPr>
          <p:cNvSpPr>
            <a:spLocks noChangeArrowheads="1"/>
          </p:cNvSpPr>
          <p:nvPr/>
        </p:nvSpPr>
        <p:spPr bwMode="auto">
          <a:xfrm>
            <a:off x="2606950" y="6075089"/>
            <a:ext cx="2369887" cy="5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097" dirty="0">
                <a:latin typeface="微软雅黑" pitchFamily="34" charset="-122"/>
                <a:ea typeface="微软雅黑" pitchFamily="34" charset="-122"/>
              </a:rPr>
              <a:t>通过卓望</a:t>
            </a:r>
            <a:r>
              <a:rPr lang="en-US" altLang="zh-CN" sz="1097" dirty="0">
                <a:latin typeface="微软雅黑" pitchFamily="34" charset="-122"/>
                <a:ea typeface="微软雅黑" pitchFamily="34" charset="-122"/>
              </a:rPr>
              <a:t>CA</a:t>
            </a:r>
            <a:r>
              <a:rPr lang="zh-CN" altLang="en-US" sz="1097" dirty="0">
                <a:latin typeface="微软雅黑" pitchFamily="34" charset="-122"/>
                <a:ea typeface="微软雅黑" pitchFamily="34" charset="-122"/>
              </a:rPr>
              <a:t>视频</a:t>
            </a:r>
            <a:r>
              <a:rPr lang="en-US" altLang="zh-CN" sz="1097" dirty="0">
                <a:latin typeface="微软雅黑" pitchFamily="34" charset="-122"/>
                <a:ea typeface="微软雅黑" pitchFamily="34" charset="-122"/>
              </a:rPr>
              <a:t>V+</a:t>
            </a:r>
            <a:r>
              <a:rPr lang="zh-CN" altLang="en-US" sz="1097" dirty="0">
                <a:latin typeface="微软雅黑" pitchFamily="34" charset="-122"/>
                <a:ea typeface="微软雅黑" pitchFamily="34" charset="-122"/>
              </a:rPr>
              <a:t>认证，享受</a:t>
            </a:r>
            <a:r>
              <a:rPr lang="en-US" altLang="zh-CN" sz="1097" dirty="0">
                <a:latin typeface="微软雅黑" pitchFamily="34" charset="-122"/>
                <a:ea typeface="微软雅黑" pitchFamily="34" charset="-122"/>
              </a:rPr>
              <a:t>H5</a:t>
            </a:r>
            <a:r>
              <a:rPr lang="zh-CN" altLang="en-US" sz="1097" dirty="0">
                <a:latin typeface="微软雅黑" pitchFamily="34" charset="-122"/>
                <a:ea typeface="微软雅黑" pitchFamily="34" charset="-122"/>
              </a:rPr>
              <a:t>高清及原创保护等多项免费服务</a:t>
            </a:r>
          </a:p>
        </p:txBody>
      </p:sp>
      <p:sp>
        <p:nvSpPr>
          <p:cNvPr id="19" name="矩形 83">
            <a:extLst>
              <a:ext uri="{FF2B5EF4-FFF2-40B4-BE49-F238E27FC236}">
                <a16:creationId xmlns:a16="http://schemas.microsoft.com/office/drawing/2014/main" id="{04362E45-80BC-4061-B895-7848CB936468}"/>
              </a:ext>
            </a:extLst>
          </p:cNvPr>
          <p:cNvSpPr>
            <a:spLocks noChangeArrowheads="1"/>
          </p:cNvSpPr>
          <p:nvPr/>
        </p:nvSpPr>
        <p:spPr bwMode="auto">
          <a:xfrm>
            <a:off x="2620360" y="5732365"/>
            <a:ext cx="1437446" cy="3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96" dirty="0">
                <a:latin typeface="微软雅黑" pitchFamily="34" charset="-122"/>
                <a:ea typeface="微软雅黑" pitchFamily="34" charset="-122"/>
              </a:rPr>
              <a:t>免费视频服务</a:t>
            </a:r>
          </a:p>
        </p:txBody>
      </p:sp>
      <p:sp>
        <p:nvSpPr>
          <p:cNvPr id="20" name="矩形 7">
            <a:extLst>
              <a:ext uri="{FF2B5EF4-FFF2-40B4-BE49-F238E27FC236}">
                <a16:creationId xmlns:a16="http://schemas.microsoft.com/office/drawing/2014/main" id="{F99ECCC4-FDB1-4F04-908F-AF9D62BFF39F}"/>
              </a:ext>
            </a:extLst>
          </p:cNvPr>
          <p:cNvSpPr>
            <a:spLocks noChangeArrowheads="1"/>
          </p:cNvSpPr>
          <p:nvPr/>
        </p:nvSpPr>
        <p:spPr bwMode="auto">
          <a:xfrm>
            <a:off x="5300344" y="2065224"/>
            <a:ext cx="3656627" cy="4757550"/>
          </a:xfrm>
          <a:prstGeom prst="rect">
            <a:avLst/>
          </a:prstGeom>
          <a:solidFill>
            <a:srgbClr val="FFFFFF">
              <a:alpha val="29019"/>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4950" indent="-284950">
              <a:buFont typeface="Wingdings" pitchFamily="2" charset="2"/>
              <a:buChar char="n"/>
            </a:pPr>
            <a:r>
              <a:rPr lang="zh-CN" altLang="en-US" sz="1396" dirty="0">
                <a:solidFill>
                  <a:schemeClr val="bg1"/>
                </a:solidFill>
                <a:latin typeface="微软雅黑" pitchFamily="34" charset="-122"/>
                <a:ea typeface="微软雅黑" pitchFamily="34" charset="-122"/>
              </a:rPr>
              <a:t>上传视频</a:t>
            </a:r>
          </a:p>
          <a:p>
            <a:r>
              <a:rPr lang="zh-CN" altLang="en-US" sz="1097" dirty="0">
                <a:solidFill>
                  <a:schemeClr val="bg1"/>
                </a:solidFill>
                <a:latin typeface="微软雅黑" pitchFamily="34" charset="-122"/>
                <a:ea typeface="微软雅黑" pitchFamily="34" charset="-122"/>
              </a:rPr>
              <a:t>提供包括本地文件上传、</a:t>
            </a:r>
            <a:r>
              <a:rPr lang="en-US" altLang="zh-CN" sz="1097" dirty="0">
                <a:solidFill>
                  <a:schemeClr val="bg1"/>
                </a:solidFill>
                <a:latin typeface="微软雅黑" pitchFamily="34" charset="-122"/>
                <a:ea typeface="微软雅黑" pitchFamily="34" charset="-122"/>
              </a:rPr>
              <a:t>URL</a:t>
            </a:r>
            <a:r>
              <a:rPr lang="zh-CN" altLang="en-US" sz="1097" dirty="0">
                <a:solidFill>
                  <a:schemeClr val="bg1"/>
                </a:solidFill>
                <a:latin typeface="微软雅黑" pitchFamily="34" charset="-122"/>
                <a:ea typeface="微软雅黑" pitchFamily="34" charset="-122"/>
              </a:rPr>
              <a:t>文件拉取、</a:t>
            </a:r>
            <a:r>
              <a:rPr lang="en-US" altLang="zh-CN" sz="1097" dirty="0">
                <a:solidFill>
                  <a:schemeClr val="bg1"/>
                </a:solidFill>
                <a:latin typeface="微软雅黑" pitchFamily="34" charset="-122"/>
                <a:ea typeface="微软雅黑" pitchFamily="34" charset="-122"/>
              </a:rPr>
              <a:t>API</a:t>
            </a:r>
            <a:r>
              <a:rPr lang="zh-CN" altLang="en-US" sz="1097" dirty="0">
                <a:solidFill>
                  <a:schemeClr val="bg1"/>
                </a:solidFill>
                <a:latin typeface="微软雅黑" pitchFamily="34" charset="-122"/>
                <a:ea typeface="微软雅黑" pitchFamily="34" charset="-122"/>
              </a:rPr>
              <a:t>上传等多种方式，适应不同场景下的上传需求。</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视频管理</a:t>
            </a:r>
          </a:p>
          <a:p>
            <a:r>
              <a:rPr lang="zh-CN" altLang="en-US" sz="1097" dirty="0">
                <a:solidFill>
                  <a:schemeClr val="bg1"/>
                </a:solidFill>
                <a:latin typeface="微软雅黑" pitchFamily="34" charset="-122"/>
                <a:ea typeface="微软雅黑" pitchFamily="34" charset="-122"/>
              </a:rPr>
              <a:t>可通过管理控制台或</a:t>
            </a:r>
            <a:r>
              <a:rPr lang="en-US" altLang="zh-CN" sz="1097" dirty="0">
                <a:solidFill>
                  <a:schemeClr val="bg1"/>
                </a:solidFill>
                <a:latin typeface="微软雅黑" pitchFamily="34" charset="-122"/>
                <a:ea typeface="微软雅黑" pitchFamily="34" charset="-122"/>
              </a:rPr>
              <a:t>API</a:t>
            </a:r>
            <a:r>
              <a:rPr lang="zh-CN" altLang="en-US" sz="1097" dirty="0">
                <a:solidFill>
                  <a:schemeClr val="bg1"/>
                </a:solidFill>
                <a:latin typeface="微软雅黑" pitchFamily="34" charset="-122"/>
                <a:ea typeface="微软雅黑" pitchFamily="34" charset="-122"/>
              </a:rPr>
              <a:t>对视频文件进行管理，包括分类，添加标签等操作，所有信息支持导出查看。</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视频转码</a:t>
            </a:r>
          </a:p>
          <a:p>
            <a:r>
              <a:rPr lang="zh-CN" altLang="en-US" sz="1097" dirty="0">
                <a:solidFill>
                  <a:schemeClr val="bg1"/>
                </a:solidFill>
                <a:latin typeface="微软雅黑" pitchFamily="34" charset="-122"/>
                <a:ea typeface="微软雅黑" pitchFamily="34" charset="-122"/>
              </a:rPr>
              <a:t>可灵活添加水印，并设定不同转码格式，完美匹配不同应用场景。</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视频分发</a:t>
            </a:r>
          </a:p>
          <a:p>
            <a:r>
              <a:rPr lang="zh-CN" altLang="en-US" sz="1097" dirty="0">
                <a:solidFill>
                  <a:schemeClr val="bg1"/>
                </a:solidFill>
                <a:latin typeface="微软雅黑" pitchFamily="34" charset="-122"/>
                <a:ea typeface="微软雅黑" pitchFamily="34" charset="-122"/>
              </a:rPr>
              <a:t>可快速获得视频播放</a:t>
            </a:r>
            <a:r>
              <a:rPr lang="en-US" altLang="zh-CN" sz="1097" dirty="0">
                <a:solidFill>
                  <a:schemeClr val="bg1"/>
                </a:solidFill>
                <a:latin typeface="微软雅黑" pitchFamily="34" charset="-122"/>
                <a:ea typeface="微软雅黑" pitchFamily="34" charset="-122"/>
              </a:rPr>
              <a:t>URL</a:t>
            </a:r>
            <a:r>
              <a:rPr lang="zh-CN" altLang="en-US" sz="1097" dirty="0">
                <a:solidFill>
                  <a:schemeClr val="bg1"/>
                </a:solidFill>
                <a:latin typeface="微软雅黑" pitchFamily="34" charset="-122"/>
                <a:ea typeface="微软雅黑" pitchFamily="34" charset="-122"/>
              </a:rPr>
              <a:t>链接地址，以及自定义播放器代码，支持</a:t>
            </a:r>
            <a:r>
              <a:rPr lang="en-US" altLang="zh-CN" sz="1097" dirty="0">
                <a:solidFill>
                  <a:schemeClr val="bg1"/>
                </a:solidFill>
                <a:latin typeface="微软雅黑" pitchFamily="34" charset="-122"/>
                <a:ea typeface="微软雅黑" pitchFamily="34" charset="-122"/>
              </a:rPr>
              <a:t>CDN</a:t>
            </a:r>
            <a:r>
              <a:rPr lang="zh-CN" altLang="en-US" sz="1097" dirty="0">
                <a:solidFill>
                  <a:schemeClr val="bg1"/>
                </a:solidFill>
                <a:latin typeface="微软雅黑" pitchFamily="34" charset="-122"/>
                <a:ea typeface="微软雅黑" pitchFamily="34" charset="-122"/>
              </a:rPr>
              <a:t>快速分发。</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zh-CN" altLang="en-US" sz="1396" dirty="0">
                <a:solidFill>
                  <a:schemeClr val="bg1"/>
                </a:solidFill>
                <a:latin typeface="微软雅黑" pitchFamily="34" charset="-122"/>
                <a:ea typeface="微软雅黑" pitchFamily="34" charset="-122"/>
              </a:rPr>
              <a:t>自定义开发</a:t>
            </a:r>
          </a:p>
          <a:p>
            <a:r>
              <a:rPr lang="zh-CN" altLang="en-US" sz="1097" dirty="0">
                <a:solidFill>
                  <a:schemeClr val="bg1"/>
                </a:solidFill>
                <a:latin typeface="微软雅黑" pitchFamily="34" charset="-122"/>
                <a:ea typeface="微软雅黑" pitchFamily="34" charset="-122"/>
              </a:rPr>
              <a:t>提供包括</a:t>
            </a:r>
            <a:r>
              <a:rPr lang="en-US" altLang="zh-CN" sz="1097" dirty="0">
                <a:solidFill>
                  <a:schemeClr val="bg1"/>
                </a:solidFill>
                <a:latin typeface="微软雅黑" pitchFamily="34" charset="-122"/>
                <a:ea typeface="微软雅黑" pitchFamily="34" charset="-122"/>
              </a:rPr>
              <a:t>Web/Android/</a:t>
            </a:r>
            <a:r>
              <a:rPr lang="en-US" altLang="zh-CN" sz="1097" dirty="0" err="1">
                <a:solidFill>
                  <a:schemeClr val="bg1"/>
                </a:solidFill>
                <a:latin typeface="微软雅黑" pitchFamily="34" charset="-122"/>
                <a:ea typeface="微软雅黑" pitchFamily="34" charset="-122"/>
              </a:rPr>
              <a:t>iOS</a:t>
            </a:r>
            <a:r>
              <a:rPr lang="zh-CN" altLang="en-US" sz="1097" dirty="0">
                <a:solidFill>
                  <a:schemeClr val="bg1"/>
                </a:solidFill>
                <a:latin typeface="微软雅黑" pitchFamily="34" charset="-122"/>
                <a:ea typeface="微软雅黑" pitchFamily="34" charset="-122"/>
              </a:rPr>
              <a:t>播放器</a:t>
            </a:r>
            <a:r>
              <a:rPr lang="en-US" altLang="zh-CN" sz="1097" dirty="0">
                <a:solidFill>
                  <a:schemeClr val="bg1"/>
                </a:solidFill>
                <a:latin typeface="微软雅黑" pitchFamily="34" charset="-122"/>
                <a:ea typeface="微软雅黑" pitchFamily="34" charset="-122"/>
              </a:rPr>
              <a:t>SDK</a:t>
            </a:r>
            <a:r>
              <a:rPr lang="zh-CN" altLang="en-US" sz="1097" dirty="0">
                <a:solidFill>
                  <a:schemeClr val="bg1"/>
                </a:solidFill>
                <a:latin typeface="微软雅黑" pitchFamily="34" charset="-122"/>
                <a:ea typeface="微软雅黑" pitchFamily="34" charset="-122"/>
              </a:rPr>
              <a:t>，帮助客户快速构建自己的全平台高度定制化视频发布能力。</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284950" indent="-284950">
              <a:buFont typeface="Wingdings" pitchFamily="2" charset="2"/>
              <a:buChar char="n"/>
            </a:pPr>
            <a:r>
              <a:rPr lang="zh-CN" altLang="en-US" sz="1396" dirty="0">
                <a:solidFill>
                  <a:schemeClr val="bg1"/>
                </a:solidFill>
                <a:latin typeface="微软雅黑" pitchFamily="34" charset="-122"/>
                <a:ea typeface="微软雅黑" pitchFamily="34" charset="-122"/>
              </a:rPr>
              <a:t>安全功能</a:t>
            </a:r>
          </a:p>
          <a:p>
            <a:r>
              <a:rPr lang="zh-CN" altLang="en-US" sz="1097" dirty="0">
                <a:solidFill>
                  <a:schemeClr val="bg1"/>
                </a:solidFill>
                <a:latin typeface="微软雅黑" pitchFamily="34" charset="-122"/>
                <a:ea typeface="微软雅黑" pitchFamily="34" charset="-122"/>
              </a:rPr>
              <a:t>提供了包括黑白名单、播放密码等安全特性，更有防盗链功能，保护用户视频内容万无一失。</a:t>
            </a:r>
            <a:endParaRPr lang="en-US" altLang="zh-CN" sz="1097" dirty="0">
              <a:solidFill>
                <a:schemeClr val="bg1"/>
              </a:solidFill>
              <a:latin typeface="微软雅黑" pitchFamily="34" charset="-122"/>
              <a:ea typeface="微软雅黑" pitchFamily="34" charset="-122"/>
            </a:endParaRPr>
          </a:p>
          <a:p>
            <a:endParaRPr lang="zh-CN" altLang="en-US" sz="1097" dirty="0">
              <a:solidFill>
                <a:schemeClr val="bg1"/>
              </a:solidFill>
              <a:latin typeface="微软雅黑" pitchFamily="34" charset="-122"/>
              <a:ea typeface="微软雅黑" pitchFamily="34" charset="-122"/>
            </a:endParaRPr>
          </a:p>
          <a:p>
            <a:pPr marL="170970" indent="-170970">
              <a:buFont typeface="Wingdings" pitchFamily="2" charset="2"/>
              <a:buChar char="n"/>
            </a:pPr>
            <a:r>
              <a:rPr lang="en-US" altLang="zh-CN" sz="1396" dirty="0">
                <a:solidFill>
                  <a:schemeClr val="bg1"/>
                </a:solidFill>
                <a:latin typeface="微软雅黑" pitchFamily="34" charset="-122"/>
                <a:ea typeface="微软雅黑" pitchFamily="34" charset="-122"/>
              </a:rPr>
              <a:t>UGC</a:t>
            </a:r>
            <a:r>
              <a:rPr lang="zh-CN" altLang="en-US" sz="1396" dirty="0">
                <a:solidFill>
                  <a:schemeClr val="bg1"/>
                </a:solidFill>
                <a:latin typeface="微软雅黑" pitchFamily="34" charset="-122"/>
                <a:ea typeface="微软雅黑" pitchFamily="34" charset="-122"/>
              </a:rPr>
              <a:t>功能</a:t>
            </a:r>
          </a:p>
          <a:p>
            <a:r>
              <a:rPr lang="en-US" altLang="zh-CN" sz="1097" dirty="0">
                <a:solidFill>
                  <a:schemeClr val="bg1"/>
                </a:solidFill>
                <a:latin typeface="微软雅黑" pitchFamily="34" charset="-122"/>
                <a:ea typeface="微软雅黑" pitchFamily="34" charset="-122"/>
              </a:rPr>
              <a:t>UGC</a:t>
            </a:r>
            <a:r>
              <a:rPr lang="zh-CN" altLang="en-US" sz="1097" dirty="0">
                <a:solidFill>
                  <a:schemeClr val="bg1"/>
                </a:solidFill>
                <a:latin typeface="微软雅黑" pitchFamily="34" charset="-122"/>
                <a:ea typeface="微软雅黑" pitchFamily="34" charset="-122"/>
              </a:rPr>
              <a:t>功能，也就是客户端上传视频功能。该功能支持终端用户将一段短小的视频快速地上传到云端</a:t>
            </a:r>
          </a:p>
        </p:txBody>
      </p:sp>
      <p:sp>
        <p:nvSpPr>
          <p:cNvPr id="21" name="矩形 20">
            <a:extLst>
              <a:ext uri="{FF2B5EF4-FFF2-40B4-BE49-F238E27FC236}">
                <a16:creationId xmlns:a16="http://schemas.microsoft.com/office/drawing/2014/main" id="{2F560901-DEC1-41D9-9231-EAA38B242968}"/>
              </a:ext>
            </a:extLst>
          </p:cNvPr>
          <p:cNvSpPr/>
          <p:nvPr/>
        </p:nvSpPr>
        <p:spPr>
          <a:xfrm>
            <a:off x="246809" y="4238536"/>
            <a:ext cx="1258379" cy="306922"/>
          </a:xfrm>
          <a:prstGeom prst="rect">
            <a:avLst/>
          </a:prstGeom>
        </p:spPr>
        <p:txBody>
          <a:bodyPr wrap="none">
            <a:spAutoFit/>
          </a:bodyPr>
          <a:lstStyle/>
          <a:p>
            <a:r>
              <a:rPr lang="zh-CN" altLang="en-US" sz="1396" dirty="0">
                <a:latin typeface="微软雅黑" pitchFamily="34" charset="-122"/>
                <a:ea typeface="微软雅黑" pitchFamily="34" charset="-122"/>
              </a:rPr>
              <a:t>灵活上传发布</a:t>
            </a:r>
          </a:p>
        </p:txBody>
      </p:sp>
      <p:sp>
        <p:nvSpPr>
          <p:cNvPr id="22" name="Freeform 316">
            <a:extLst>
              <a:ext uri="{FF2B5EF4-FFF2-40B4-BE49-F238E27FC236}">
                <a16:creationId xmlns:a16="http://schemas.microsoft.com/office/drawing/2014/main" id="{AB3678B5-8EA7-45C5-BB28-1A3A2119BB01}"/>
              </a:ext>
            </a:extLst>
          </p:cNvPr>
          <p:cNvSpPr>
            <a:spLocks noChangeAspect="1"/>
          </p:cNvSpPr>
          <p:nvPr/>
        </p:nvSpPr>
        <p:spPr bwMode="auto">
          <a:xfrm>
            <a:off x="5300344" y="1681431"/>
            <a:ext cx="615784" cy="359000"/>
          </a:xfrm>
          <a:custGeom>
            <a:avLst/>
            <a:gdLst>
              <a:gd name="T0" fmla="*/ 167 w 195"/>
              <a:gd name="T1" fmla="*/ 31 h 113"/>
              <a:gd name="T2" fmla="*/ 162 w 195"/>
              <a:gd name="T3" fmla="*/ 32 h 113"/>
              <a:gd name="T4" fmla="*/ 121 w 195"/>
              <a:gd name="T5" fmla="*/ 3 h 113"/>
              <a:gd name="T6" fmla="*/ 105 w 195"/>
              <a:gd name="T7" fmla="*/ 6 h 113"/>
              <a:gd name="T8" fmla="*/ 89 w 195"/>
              <a:gd name="T9" fmla="*/ 0 h 113"/>
              <a:gd name="T10" fmla="*/ 61 w 195"/>
              <a:gd name="T11" fmla="*/ 23 h 113"/>
              <a:gd name="T12" fmla="*/ 56 w 195"/>
              <a:gd name="T13" fmla="*/ 22 h 113"/>
              <a:gd name="T14" fmla="*/ 31 w 195"/>
              <a:gd name="T15" fmla="*/ 42 h 113"/>
              <a:gd name="T16" fmla="*/ 26 w 195"/>
              <a:gd name="T17" fmla="*/ 41 h 113"/>
              <a:gd name="T18" fmla="*/ 0 w 195"/>
              <a:gd name="T19" fmla="*/ 70 h 113"/>
              <a:gd name="T20" fmla="*/ 26 w 195"/>
              <a:gd name="T21" fmla="*/ 98 h 113"/>
              <a:gd name="T22" fmla="*/ 30 w 195"/>
              <a:gd name="T23" fmla="*/ 97 h 113"/>
              <a:gd name="T24" fmla="*/ 27 w 195"/>
              <a:gd name="T25" fmla="*/ 87 h 113"/>
              <a:gd name="T26" fmla="*/ 48 w 195"/>
              <a:gd name="T27" fmla="*/ 100 h 113"/>
              <a:gd name="T28" fmla="*/ 64 w 195"/>
              <a:gd name="T29" fmla="*/ 93 h 113"/>
              <a:gd name="T30" fmla="*/ 89 w 195"/>
              <a:gd name="T31" fmla="*/ 109 h 113"/>
              <a:gd name="T32" fmla="*/ 107 w 195"/>
              <a:gd name="T33" fmla="*/ 101 h 113"/>
              <a:gd name="T34" fmla="*/ 128 w 195"/>
              <a:gd name="T35" fmla="*/ 113 h 113"/>
              <a:gd name="T36" fmla="*/ 155 w 195"/>
              <a:gd name="T37" fmla="*/ 91 h 113"/>
              <a:gd name="T38" fmla="*/ 167 w 195"/>
              <a:gd name="T39" fmla="*/ 94 h 113"/>
              <a:gd name="T40" fmla="*/ 195 w 195"/>
              <a:gd name="T41" fmla="*/ 62 h 113"/>
              <a:gd name="T42" fmla="*/ 167 w 195"/>
              <a:gd name="T4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 h="113">
                <a:moveTo>
                  <a:pt x="167" y="31"/>
                </a:moveTo>
                <a:cubicBezTo>
                  <a:pt x="165" y="31"/>
                  <a:pt x="163" y="31"/>
                  <a:pt x="162" y="32"/>
                </a:cubicBezTo>
                <a:cubicBezTo>
                  <a:pt x="155" y="15"/>
                  <a:pt x="139" y="3"/>
                  <a:pt x="121" y="3"/>
                </a:cubicBezTo>
                <a:cubicBezTo>
                  <a:pt x="115" y="3"/>
                  <a:pt x="110" y="4"/>
                  <a:pt x="105" y="6"/>
                </a:cubicBezTo>
                <a:cubicBezTo>
                  <a:pt x="101" y="2"/>
                  <a:pt x="95" y="0"/>
                  <a:pt x="89" y="0"/>
                </a:cubicBezTo>
                <a:cubicBezTo>
                  <a:pt x="75" y="0"/>
                  <a:pt x="65" y="10"/>
                  <a:pt x="61" y="23"/>
                </a:cubicBezTo>
                <a:cubicBezTo>
                  <a:pt x="59" y="22"/>
                  <a:pt x="58" y="22"/>
                  <a:pt x="56" y="22"/>
                </a:cubicBezTo>
                <a:cubicBezTo>
                  <a:pt x="44" y="22"/>
                  <a:pt x="34" y="31"/>
                  <a:pt x="31" y="42"/>
                </a:cubicBezTo>
                <a:cubicBezTo>
                  <a:pt x="29" y="42"/>
                  <a:pt x="27" y="41"/>
                  <a:pt x="26" y="41"/>
                </a:cubicBezTo>
                <a:cubicBezTo>
                  <a:pt x="11" y="41"/>
                  <a:pt x="0" y="54"/>
                  <a:pt x="0" y="70"/>
                </a:cubicBezTo>
                <a:cubicBezTo>
                  <a:pt x="0" y="85"/>
                  <a:pt x="11" y="98"/>
                  <a:pt x="26" y="98"/>
                </a:cubicBezTo>
                <a:cubicBezTo>
                  <a:pt x="27" y="98"/>
                  <a:pt x="29" y="97"/>
                  <a:pt x="30" y="97"/>
                </a:cubicBezTo>
                <a:cubicBezTo>
                  <a:pt x="29" y="94"/>
                  <a:pt x="27" y="91"/>
                  <a:pt x="27" y="87"/>
                </a:cubicBezTo>
                <a:cubicBezTo>
                  <a:pt x="31" y="95"/>
                  <a:pt x="39" y="100"/>
                  <a:pt x="48" y="100"/>
                </a:cubicBezTo>
                <a:cubicBezTo>
                  <a:pt x="54" y="100"/>
                  <a:pt x="60" y="97"/>
                  <a:pt x="64" y="93"/>
                </a:cubicBezTo>
                <a:cubicBezTo>
                  <a:pt x="69" y="102"/>
                  <a:pt x="78" y="109"/>
                  <a:pt x="89" y="109"/>
                </a:cubicBezTo>
                <a:cubicBezTo>
                  <a:pt x="96" y="109"/>
                  <a:pt x="102" y="106"/>
                  <a:pt x="107" y="101"/>
                </a:cubicBezTo>
                <a:cubicBezTo>
                  <a:pt x="112" y="108"/>
                  <a:pt x="120" y="113"/>
                  <a:pt x="128" y="113"/>
                </a:cubicBezTo>
                <a:cubicBezTo>
                  <a:pt x="141" y="113"/>
                  <a:pt x="152" y="104"/>
                  <a:pt x="155" y="91"/>
                </a:cubicBezTo>
                <a:cubicBezTo>
                  <a:pt x="159" y="93"/>
                  <a:pt x="163" y="94"/>
                  <a:pt x="167" y="94"/>
                </a:cubicBezTo>
                <a:cubicBezTo>
                  <a:pt x="183" y="94"/>
                  <a:pt x="195" y="80"/>
                  <a:pt x="195" y="62"/>
                </a:cubicBezTo>
                <a:cubicBezTo>
                  <a:pt x="195" y="45"/>
                  <a:pt x="183" y="31"/>
                  <a:pt x="167" y="31"/>
                </a:cubicBezTo>
                <a:close/>
              </a:path>
            </a:pathLst>
          </a:custGeom>
          <a:solidFill>
            <a:srgbClr val="00CCFF"/>
          </a:solidFill>
          <a:ln>
            <a:noFill/>
          </a:ln>
          <a:extLst/>
        </p:spPr>
        <p:txBody>
          <a:bodyPr vert="horz" wrap="square" lIns="91186" tIns="45593" rIns="91186" bIns="45593" numCol="1" anchor="t" anchorCtr="0" compatLnSpc="1">
            <a:prstTxWarp prst="textNoShape">
              <a:avLst/>
            </a:prstTxWarp>
          </a:bodyPr>
          <a:lstStyle/>
          <a:p>
            <a:pPr defTabSz="911840" eaLnBrk="1" fontAlgn="auto" hangingPunct="1">
              <a:spcBef>
                <a:spcPts val="0"/>
              </a:spcBef>
              <a:spcAft>
                <a:spcPts val="0"/>
              </a:spcAft>
              <a:defRPr/>
            </a:pPr>
            <a:endParaRPr kumimoji="0" lang="en-US" sz="1795" kern="0">
              <a:solidFill>
                <a:sysClr val="windowText" lastClr="000000"/>
              </a:solidFill>
            </a:endParaRPr>
          </a:p>
        </p:txBody>
      </p:sp>
      <p:sp>
        <p:nvSpPr>
          <p:cNvPr id="23" name="TextBox 28">
            <a:extLst>
              <a:ext uri="{FF2B5EF4-FFF2-40B4-BE49-F238E27FC236}">
                <a16:creationId xmlns:a16="http://schemas.microsoft.com/office/drawing/2014/main" id="{868C155A-20AE-40F0-995D-9270C484BCB8}"/>
              </a:ext>
            </a:extLst>
          </p:cNvPr>
          <p:cNvSpPr txBox="1"/>
          <p:nvPr/>
        </p:nvSpPr>
        <p:spPr>
          <a:xfrm>
            <a:off x="5948602" y="1723425"/>
            <a:ext cx="2360108" cy="36830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kumimoji="0" lang="zh-CN" altLang="en-US" sz="1795" dirty="0">
                <a:solidFill>
                  <a:srgbClr val="000000"/>
                </a:solidFill>
                <a:latin typeface="微软雅黑" pitchFamily="34" charset="-122"/>
                <a:ea typeface="微软雅黑" pitchFamily="34" charset="-122"/>
                <a:sym typeface="Calibri"/>
              </a:rPr>
              <a:t>点播</a:t>
            </a:r>
            <a:r>
              <a:rPr kumimoji="0" lang="en-US" altLang="zh-CN" sz="1795" dirty="0">
                <a:solidFill>
                  <a:srgbClr val="000000"/>
                </a:solidFill>
                <a:latin typeface="微软雅黑" pitchFamily="34" charset="-122"/>
                <a:ea typeface="微软雅黑" pitchFamily="34" charset="-122"/>
                <a:sym typeface="Calibri"/>
              </a:rPr>
              <a:t>VOD</a:t>
            </a:r>
            <a:endParaRPr kumimoji="0" lang="zh-CN" altLang="en-US" sz="1795" dirty="0">
              <a:solidFill>
                <a:srgbClr val="000000"/>
              </a:solidFill>
              <a:latin typeface="微软雅黑" pitchFamily="34" charset="-122"/>
              <a:ea typeface="微软雅黑" pitchFamily="34" charset="-122"/>
              <a:sym typeface="Calibri"/>
            </a:endParaRPr>
          </a:p>
        </p:txBody>
      </p:sp>
    </p:spTree>
    <p:extLst>
      <p:ext uri="{BB962C8B-B14F-4D97-AF65-F5344CB8AC3E}">
        <p14:creationId xmlns:p14="http://schemas.microsoft.com/office/powerpoint/2010/main" val="318978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609F397-710F-4CE0-8A94-4F214C35EE88}"/>
              </a:ext>
            </a:extLst>
          </p:cNvPr>
          <p:cNvSpPr/>
          <p:nvPr/>
        </p:nvSpPr>
        <p:spPr>
          <a:xfrm>
            <a:off x="7662875" y="136524"/>
            <a:ext cx="1415772"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实时互动</a:t>
            </a:r>
          </a:p>
        </p:txBody>
      </p:sp>
      <p:sp>
        <p:nvSpPr>
          <p:cNvPr id="3" name="矩形 2">
            <a:extLst>
              <a:ext uri="{FF2B5EF4-FFF2-40B4-BE49-F238E27FC236}">
                <a16:creationId xmlns:a16="http://schemas.microsoft.com/office/drawing/2014/main" id="{4E2CA8EF-D32C-462E-92E6-08023D7C1CFF}"/>
              </a:ext>
            </a:extLst>
          </p:cNvPr>
          <p:cNvSpPr/>
          <p:nvPr/>
        </p:nvSpPr>
        <p:spPr>
          <a:xfrm>
            <a:off x="5213347" y="1832889"/>
            <a:ext cx="3743625" cy="4818430"/>
          </a:xfrm>
          <a:prstGeom prst="rect">
            <a:avLst/>
          </a:prstGeom>
          <a:gradFill>
            <a:gsLst>
              <a:gs pos="0">
                <a:srgbClr val="1D03E0">
                  <a:alpha val="62000"/>
                </a:srgbClr>
              </a:gs>
              <a:gs pos="100000">
                <a:srgbClr val="280F93">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95"/>
          </a:p>
        </p:txBody>
      </p:sp>
      <p:sp>
        <p:nvSpPr>
          <p:cNvPr id="4" name="灯片编号占位符 2">
            <a:extLst>
              <a:ext uri="{FF2B5EF4-FFF2-40B4-BE49-F238E27FC236}">
                <a16:creationId xmlns:a16="http://schemas.microsoft.com/office/drawing/2014/main" id="{747EF96D-727A-4F74-B899-C8EC2B66D7CD}"/>
              </a:ext>
            </a:extLst>
          </p:cNvPr>
          <p:cNvSpPr txBox="1">
            <a:spLocks/>
          </p:cNvSpPr>
          <p:nvPr/>
        </p:nvSpPr>
        <p:spPr>
          <a:xfrm>
            <a:off x="7036676" y="6558805"/>
            <a:ext cx="2133600" cy="364111"/>
          </a:xfrm>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fld id="{752A6C19-FA33-4538-AB63-58099611DA71}" type="slidenum">
              <a:rPr lang="zh-CN" altLang="en-US" smtClean="0"/>
              <a:pPr/>
              <a:t>12</a:t>
            </a:fld>
            <a:endParaRPr lang="zh-CN" altLang="en-US" dirty="0"/>
          </a:p>
        </p:txBody>
      </p:sp>
      <p:grpSp>
        <p:nvGrpSpPr>
          <p:cNvPr id="5" name="组合 4">
            <a:extLst>
              <a:ext uri="{FF2B5EF4-FFF2-40B4-BE49-F238E27FC236}">
                <a16:creationId xmlns:a16="http://schemas.microsoft.com/office/drawing/2014/main" id="{F79066AA-F7C3-44D0-8BC2-1CC202AED06B}"/>
              </a:ext>
            </a:extLst>
          </p:cNvPr>
          <p:cNvGrpSpPr/>
          <p:nvPr/>
        </p:nvGrpSpPr>
        <p:grpSpPr>
          <a:xfrm>
            <a:off x="388374" y="1832889"/>
            <a:ext cx="4137395" cy="2355313"/>
            <a:chOff x="4552784" y="811760"/>
            <a:chExt cx="4148920" cy="2361874"/>
          </a:xfrm>
        </p:grpSpPr>
        <p:pic>
          <p:nvPicPr>
            <p:cNvPr id="6" name="Picture 2">
              <a:extLst>
                <a:ext uri="{FF2B5EF4-FFF2-40B4-BE49-F238E27FC236}">
                  <a16:creationId xmlns:a16="http://schemas.microsoft.com/office/drawing/2014/main" id="{AAA6FD9D-CE3F-420C-B5E4-6E355652FA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2784" y="811760"/>
              <a:ext cx="4148920" cy="2361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D07783B7-8BB3-4CE1-A5A5-2C5FF6A7E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104" y="1190026"/>
              <a:ext cx="2359130" cy="134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 name="Picture 3" descr="E:\速雷视讯\速雷项目\江西铜业\弹幕点赞.png">
            <a:extLst>
              <a:ext uri="{FF2B5EF4-FFF2-40B4-BE49-F238E27FC236}">
                <a16:creationId xmlns:a16="http://schemas.microsoft.com/office/drawing/2014/main" id="{C890F7C1-FC6D-4329-A5DB-2781EBBE0785}"/>
              </a:ext>
            </a:extLst>
          </p:cNvPr>
          <p:cNvPicPr>
            <a:picLocks noChangeAspect="1" noChangeArrowheads="1"/>
          </p:cNvPicPr>
          <p:nvPr/>
        </p:nvPicPr>
        <p:blipFill>
          <a:blip r:embed="rId4"/>
          <a:srcRect/>
          <a:stretch>
            <a:fillRect/>
          </a:stretch>
        </p:blipFill>
        <p:spPr bwMode="auto">
          <a:xfrm>
            <a:off x="388374" y="4206622"/>
            <a:ext cx="2997793" cy="2622426"/>
          </a:xfrm>
          <a:prstGeom prst="rect">
            <a:avLst/>
          </a:prstGeom>
          <a:noFill/>
        </p:spPr>
      </p:pic>
      <p:pic>
        <p:nvPicPr>
          <p:cNvPr id="9" name="Picture 4" descr="E:\速雷视讯\速雷项目\张洄的项目\派视传媒\派视效果图 20160225\派视效果图\33点播界面.png">
            <a:extLst>
              <a:ext uri="{FF2B5EF4-FFF2-40B4-BE49-F238E27FC236}">
                <a16:creationId xmlns:a16="http://schemas.microsoft.com/office/drawing/2014/main" id="{2751F30A-FBC6-4108-8615-DA822F97E149}"/>
              </a:ext>
            </a:extLst>
          </p:cNvPr>
          <p:cNvPicPr>
            <a:picLocks noChangeAspect="1" noChangeArrowheads="1"/>
          </p:cNvPicPr>
          <p:nvPr/>
        </p:nvPicPr>
        <p:blipFill>
          <a:blip r:embed="rId5" cstate="print"/>
          <a:srcRect/>
          <a:stretch>
            <a:fillRect/>
          </a:stretch>
        </p:blipFill>
        <p:spPr bwMode="auto">
          <a:xfrm>
            <a:off x="5769502" y="1832888"/>
            <a:ext cx="2520656" cy="4481166"/>
          </a:xfrm>
          <a:prstGeom prst="rect">
            <a:avLst/>
          </a:prstGeom>
          <a:noFill/>
        </p:spPr>
      </p:pic>
      <p:sp>
        <p:nvSpPr>
          <p:cNvPr id="10" name="TextBox 10">
            <a:extLst>
              <a:ext uri="{FF2B5EF4-FFF2-40B4-BE49-F238E27FC236}">
                <a16:creationId xmlns:a16="http://schemas.microsoft.com/office/drawing/2014/main" id="{9ECA1A73-F698-4ACD-9575-9F415C487672}"/>
              </a:ext>
            </a:extLst>
          </p:cNvPr>
          <p:cNvSpPr txBox="1"/>
          <p:nvPr/>
        </p:nvSpPr>
        <p:spPr>
          <a:xfrm>
            <a:off x="5948613" y="7872495"/>
            <a:ext cx="2721970" cy="337614"/>
          </a:xfrm>
          <a:prstGeom prst="rect">
            <a:avLst/>
          </a:prstGeom>
          <a:noFill/>
        </p:spPr>
        <p:txBody>
          <a:bodyPr wrap="square" rtlCol="0">
            <a:spAutoFit/>
          </a:bodyPr>
          <a:lstStyle/>
          <a:p>
            <a:r>
              <a:rPr lang="zh-CN" altLang="en-US" sz="1596" dirty="0"/>
              <a:t>手机版弹幕点赞评论等功能</a:t>
            </a:r>
          </a:p>
        </p:txBody>
      </p:sp>
      <p:sp>
        <p:nvSpPr>
          <p:cNvPr id="11" name="TextBox 2">
            <a:extLst>
              <a:ext uri="{FF2B5EF4-FFF2-40B4-BE49-F238E27FC236}">
                <a16:creationId xmlns:a16="http://schemas.microsoft.com/office/drawing/2014/main" id="{B956EC25-C552-42DD-868F-80087BC328B3}"/>
              </a:ext>
            </a:extLst>
          </p:cNvPr>
          <p:cNvSpPr txBox="1"/>
          <p:nvPr/>
        </p:nvSpPr>
        <p:spPr>
          <a:xfrm>
            <a:off x="197683" y="735928"/>
            <a:ext cx="8759289" cy="1218141"/>
          </a:xfrm>
          <a:prstGeom prst="rect">
            <a:avLst/>
          </a:prstGeom>
          <a:noFill/>
          <a:ln>
            <a:solidFill>
              <a:schemeClr val="accent6">
                <a:lumMod val="75000"/>
              </a:schemeClr>
            </a:solidFill>
            <a:prstDash val="dash"/>
          </a:ln>
        </p:spPr>
        <p:txBody>
          <a:bodyPr wrap="square" rtlCol="0">
            <a:noAutofit/>
          </a:bodyPr>
          <a:lstStyle/>
          <a:p>
            <a:r>
              <a:rPr lang="zh-CN" altLang="en-US" dirty="0">
                <a:solidFill>
                  <a:srgbClr val="000000"/>
                </a:solidFill>
                <a:latin typeface="微软雅黑" pitchFamily="34" charset="-122"/>
                <a:ea typeface="微软雅黑" pitchFamily="34" charset="-122"/>
              </a:rPr>
              <a:t>台实时互动，将互动与多直播服务完美兼容。聊天互动满足多类型互动需求，聊天场景全覆盖。支持弹幕、点赞、礼物、红包、自定义消息等多种互动类型。提供人数无上限，监控互动内容、敏感词过滤，管理员权限、禁言、强退聊天室。有效保证互动多样性，互动安全性</a:t>
            </a:r>
          </a:p>
          <a:p>
            <a:endParaRPr lang="zh-CN" altLang="en-US" dirty="0"/>
          </a:p>
          <a:p>
            <a:pPr algn="l" rtl="0" latinLnBrk="1" hangingPunct="0"/>
            <a:endParaRPr lang="zh-CN" altLang="en-US" dirty="0">
              <a:solidFill>
                <a:srgbClr val="000000"/>
              </a:solidFill>
              <a:latin typeface="微软雅黑" pitchFamily="34" charset="-122"/>
              <a:ea typeface="微软雅黑" pitchFamily="34" charset="-122"/>
            </a:endParaRPr>
          </a:p>
        </p:txBody>
      </p:sp>
      <p:sp>
        <p:nvSpPr>
          <p:cNvPr id="12" name="TextBox 13">
            <a:extLst>
              <a:ext uri="{FF2B5EF4-FFF2-40B4-BE49-F238E27FC236}">
                <a16:creationId xmlns:a16="http://schemas.microsoft.com/office/drawing/2014/main" id="{6FD246D5-94FA-4551-BDBE-B3B5EDDA8049}"/>
              </a:ext>
            </a:extLst>
          </p:cNvPr>
          <p:cNvSpPr txBox="1"/>
          <p:nvPr/>
        </p:nvSpPr>
        <p:spPr>
          <a:xfrm>
            <a:off x="4577328" y="1958679"/>
            <a:ext cx="477422" cy="34068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lang="zh-CN" altLang="en-US" dirty="0">
                <a:solidFill>
                  <a:srgbClr val="000000"/>
                </a:solidFill>
                <a:latin typeface="微软雅黑" pitchFamily="34" charset="-122"/>
                <a:ea typeface="微软雅黑" pitchFamily="34" charset="-122"/>
              </a:rPr>
              <a:t>滚动条信息</a:t>
            </a:r>
            <a:r>
              <a:rPr lang="en-US" altLang="zh-CN" dirty="0">
                <a:solidFill>
                  <a:srgbClr val="000000"/>
                </a:solidFill>
                <a:latin typeface="微软雅黑" pitchFamily="34" charset="-122"/>
                <a:ea typeface="微软雅黑" pitchFamily="34" charset="-122"/>
              </a:rPr>
              <a:t>+</a:t>
            </a:r>
            <a:r>
              <a:rPr lang="zh-CN" altLang="en-US" dirty="0">
                <a:solidFill>
                  <a:srgbClr val="000000"/>
                </a:solidFill>
                <a:latin typeface="微软雅黑" pitchFamily="34" charset="-122"/>
                <a:ea typeface="微软雅黑" pitchFamily="34" charset="-122"/>
              </a:rPr>
              <a:t>首页视频联播</a:t>
            </a:r>
            <a:endParaRPr kumimoji="0" lang="zh-CN" altLang="en-US" sz="1795" dirty="0">
              <a:solidFill>
                <a:srgbClr val="000000"/>
              </a:solidFill>
              <a:latin typeface="微软雅黑" pitchFamily="34" charset="-122"/>
              <a:ea typeface="微软雅黑" pitchFamily="34" charset="-122"/>
              <a:sym typeface="Calibri"/>
            </a:endParaRPr>
          </a:p>
        </p:txBody>
      </p:sp>
      <p:sp>
        <p:nvSpPr>
          <p:cNvPr id="13" name="TextBox 14">
            <a:extLst>
              <a:ext uri="{FF2B5EF4-FFF2-40B4-BE49-F238E27FC236}">
                <a16:creationId xmlns:a16="http://schemas.microsoft.com/office/drawing/2014/main" id="{F97F0DCF-AC4B-476B-A167-FA2EBA2A3680}"/>
              </a:ext>
            </a:extLst>
          </p:cNvPr>
          <p:cNvSpPr txBox="1"/>
          <p:nvPr/>
        </p:nvSpPr>
        <p:spPr>
          <a:xfrm>
            <a:off x="3411008" y="6083717"/>
            <a:ext cx="1570245" cy="337614"/>
          </a:xfrm>
          <a:prstGeom prst="rect">
            <a:avLst/>
          </a:prstGeom>
          <a:noFill/>
        </p:spPr>
        <p:txBody>
          <a:bodyPr wrap="square" rtlCol="0">
            <a:spAutoFit/>
          </a:bodyPr>
          <a:lstStyle/>
          <a:p>
            <a:r>
              <a:rPr lang="en-US" altLang="zh-CN" sz="1596" dirty="0">
                <a:latin typeface="微软雅黑" pitchFamily="34" charset="-122"/>
                <a:ea typeface="微软雅黑" pitchFamily="34" charset="-122"/>
              </a:rPr>
              <a:t>PC</a:t>
            </a:r>
            <a:r>
              <a:rPr lang="zh-CN" altLang="en-US" sz="1596" dirty="0">
                <a:latin typeface="微软雅黑" pitchFamily="34" charset="-122"/>
                <a:ea typeface="微软雅黑" pitchFamily="34" charset="-122"/>
              </a:rPr>
              <a:t>版弹幕点赞</a:t>
            </a:r>
          </a:p>
        </p:txBody>
      </p:sp>
      <p:sp>
        <p:nvSpPr>
          <p:cNvPr id="14" name="TextBox 15">
            <a:extLst>
              <a:ext uri="{FF2B5EF4-FFF2-40B4-BE49-F238E27FC236}">
                <a16:creationId xmlns:a16="http://schemas.microsoft.com/office/drawing/2014/main" id="{E666E2C9-E7C1-4B52-85F7-278E27622B41}"/>
              </a:ext>
            </a:extLst>
          </p:cNvPr>
          <p:cNvSpPr txBox="1"/>
          <p:nvPr/>
        </p:nvSpPr>
        <p:spPr>
          <a:xfrm>
            <a:off x="5747152" y="6315058"/>
            <a:ext cx="2721970" cy="337614"/>
          </a:xfrm>
          <a:prstGeom prst="rect">
            <a:avLst/>
          </a:prstGeom>
          <a:noFill/>
        </p:spPr>
        <p:txBody>
          <a:bodyPr wrap="square" rtlCol="0">
            <a:spAutoFit/>
          </a:bodyPr>
          <a:lstStyle/>
          <a:p>
            <a:r>
              <a:rPr lang="zh-CN" altLang="en-US" sz="1596" dirty="0">
                <a:solidFill>
                  <a:schemeClr val="bg1"/>
                </a:solidFill>
                <a:latin typeface="微软雅黑" pitchFamily="34" charset="-122"/>
                <a:ea typeface="微软雅黑" pitchFamily="34" charset="-122"/>
              </a:rPr>
              <a:t>手机版弹幕点赞评论等功能</a:t>
            </a:r>
          </a:p>
        </p:txBody>
      </p:sp>
    </p:spTree>
    <p:extLst>
      <p:ext uri="{BB962C8B-B14F-4D97-AF65-F5344CB8AC3E}">
        <p14:creationId xmlns:p14="http://schemas.microsoft.com/office/powerpoint/2010/main" val="4167614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8808D5B8-3DE6-48B3-A5E7-0946439E60F0}"/>
              </a:ext>
            </a:extLst>
          </p:cNvPr>
          <p:cNvSpPr/>
          <p:nvPr/>
        </p:nvSpPr>
        <p:spPr>
          <a:xfrm>
            <a:off x="331055" y="3200211"/>
            <a:ext cx="8507123" cy="367536"/>
          </a:xfrm>
          <a:prstGeom prst="rect">
            <a:avLst/>
          </a:prstGeom>
          <a:solidFill>
            <a:schemeClr val="bg2">
              <a:lumMod val="20000"/>
              <a:lumOff val="8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graphicFrame>
        <p:nvGraphicFramePr>
          <p:cNvPr id="36" name="图示 35">
            <a:extLst>
              <a:ext uri="{FF2B5EF4-FFF2-40B4-BE49-F238E27FC236}">
                <a16:creationId xmlns:a16="http://schemas.microsoft.com/office/drawing/2014/main" id="{883F71E6-9A3D-4039-9164-FA93B4736CCD}"/>
              </a:ext>
            </a:extLst>
          </p:cNvPr>
          <p:cNvGraphicFramePr/>
          <p:nvPr>
            <p:extLst/>
          </p:nvPr>
        </p:nvGraphicFramePr>
        <p:xfrm>
          <a:off x="630794" y="1342824"/>
          <a:ext cx="6120197" cy="399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7" name="组合 36">
            <a:extLst>
              <a:ext uri="{FF2B5EF4-FFF2-40B4-BE49-F238E27FC236}">
                <a16:creationId xmlns:a16="http://schemas.microsoft.com/office/drawing/2014/main" id="{ECFB054B-79F5-41D7-902D-8DCCFB8AD92B}"/>
              </a:ext>
            </a:extLst>
          </p:cNvPr>
          <p:cNvGrpSpPr/>
          <p:nvPr/>
        </p:nvGrpSpPr>
        <p:grpSpPr>
          <a:xfrm>
            <a:off x="612750" y="3119948"/>
            <a:ext cx="1798645" cy="1829907"/>
            <a:chOff x="-2117554" y="2416884"/>
            <a:chExt cx="1803655" cy="1835004"/>
          </a:xfrm>
        </p:grpSpPr>
        <p:sp>
          <p:nvSpPr>
            <p:cNvPr id="38" name="矩形 37">
              <a:extLst>
                <a:ext uri="{FF2B5EF4-FFF2-40B4-BE49-F238E27FC236}">
                  <a16:creationId xmlns:a16="http://schemas.microsoft.com/office/drawing/2014/main" id="{F424245E-9335-40D1-924F-98AA9E63BF04}"/>
                </a:ext>
              </a:extLst>
            </p:cNvPr>
            <p:cNvSpPr/>
            <p:nvPr/>
          </p:nvSpPr>
          <p:spPr>
            <a:xfrm>
              <a:off x="-2117554" y="3092218"/>
              <a:ext cx="1803655" cy="368560"/>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pic>
          <p:nvPicPr>
            <p:cNvPr id="39" name="图片 38">
              <a:extLst>
                <a:ext uri="{FF2B5EF4-FFF2-40B4-BE49-F238E27FC236}">
                  <a16:creationId xmlns:a16="http://schemas.microsoft.com/office/drawing/2014/main" id="{84CE92FE-033A-4A60-8762-0AFE21E73D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3" y="2416884"/>
              <a:ext cx="473214" cy="451602"/>
            </a:xfrm>
            <a:prstGeom prst="rect">
              <a:avLst/>
            </a:prstGeom>
          </p:spPr>
        </p:pic>
        <p:pic>
          <p:nvPicPr>
            <p:cNvPr id="40" name="图片 39">
              <a:extLst>
                <a:ext uri="{FF2B5EF4-FFF2-40B4-BE49-F238E27FC236}">
                  <a16:creationId xmlns:a16="http://schemas.microsoft.com/office/drawing/2014/main" id="{7079BE45-895F-4EFF-A014-D45137DEB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90209" y="3405961"/>
              <a:ext cx="622299" cy="593878"/>
            </a:xfrm>
            <a:prstGeom prst="rect">
              <a:avLst/>
            </a:prstGeom>
          </p:spPr>
        </p:pic>
        <p:pic>
          <p:nvPicPr>
            <p:cNvPr id="41" name="图片 40">
              <a:extLst>
                <a:ext uri="{FF2B5EF4-FFF2-40B4-BE49-F238E27FC236}">
                  <a16:creationId xmlns:a16="http://schemas.microsoft.com/office/drawing/2014/main" id="{B8DBB28C-7CD9-461E-94F5-D1724BDC18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21969" y="2416884"/>
              <a:ext cx="473214" cy="451602"/>
            </a:xfrm>
            <a:prstGeom prst="rect">
              <a:avLst/>
            </a:prstGeom>
          </p:spPr>
        </p:pic>
        <p:pic>
          <p:nvPicPr>
            <p:cNvPr id="42" name="图片 41">
              <a:extLst>
                <a:ext uri="{FF2B5EF4-FFF2-40B4-BE49-F238E27FC236}">
                  <a16:creationId xmlns:a16="http://schemas.microsoft.com/office/drawing/2014/main" id="{09181D31-B1FA-4612-94DA-48E78CB4A9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9644" y="3407778"/>
              <a:ext cx="521509" cy="497691"/>
            </a:xfrm>
            <a:prstGeom prst="rect">
              <a:avLst/>
            </a:prstGeom>
          </p:spPr>
        </p:pic>
        <p:sp>
          <p:nvSpPr>
            <p:cNvPr id="43" name="TextBox 20">
              <a:extLst>
                <a:ext uri="{FF2B5EF4-FFF2-40B4-BE49-F238E27FC236}">
                  <a16:creationId xmlns:a16="http://schemas.microsoft.com/office/drawing/2014/main" id="{D00CF46D-C4B6-470B-9CAC-D9422EE00EAE}"/>
                </a:ext>
              </a:extLst>
            </p:cNvPr>
            <p:cNvSpPr txBox="1"/>
            <p:nvPr/>
          </p:nvSpPr>
          <p:spPr>
            <a:xfrm>
              <a:off x="-1893020" y="2920393"/>
              <a:ext cx="400108" cy="27654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197" dirty="0">
                  <a:solidFill>
                    <a:srgbClr val="000000"/>
                  </a:solidFill>
                  <a:latin typeface="微软雅黑" pitchFamily="34" charset="-122"/>
                  <a:ea typeface="微软雅黑" pitchFamily="34" charset="-122"/>
                  <a:sym typeface="Calibri"/>
                </a:rPr>
                <a:t>影视</a:t>
              </a:r>
            </a:p>
          </p:txBody>
        </p:sp>
        <p:sp>
          <p:nvSpPr>
            <p:cNvPr id="44" name="TextBox 21">
              <a:extLst>
                <a:ext uri="{FF2B5EF4-FFF2-40B4-BE49-F238E27FC236}">
                  <a16:creationId xmlns:a16="http://schemas.microsoft.com/office/drawing/2014/main" id="{99635D4F-367D-4584-95E6-21195DA33020}"/>
                </a:ext>
              </a:extLst>
            </p:cNvPr>
            <p:cNvSpPr txBox="1"/>
            <p:nvPr/>
          </p:nvSpPr>
          <p:spPr>
            <a:xfrm>
              <a:off x="-1109594" y="2920393"/>
              <a:ext cx="707884" cy="27654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197" dirty="0">
                  <a:solidFill>
                    <a:srgbClr val="000000"/>
                  </a:solidFill>
                  <a:latin typeface="微软雅黑" pitchFamily="34" charset="-122"/>
                  <a:ea typeface="微软雅黑" pitchFamily="34" charset="-122"/>
                </a:rPr>
                <a:t>增值业务</a:t>
              </a:r>
              <a:endParaRPr kumimoji="0" lang="zh-CN" altLang="en-US" sz="1197" dirty="0">
                <a:solidFill>
                  <a:srgbClr val="000000"/>
                </a:solidFill>
                <a:latin typeface="微软雅黑" pitchFamily="34" charset="-122"/>
                <a:ea typeface="微软雅黑" pitchFamily="34" charset="-122"/>
                <a:sym typeface="Calibri"/>
              </a:endParaRPr>
            </a:p>
          </p:txBody>
        </p:sp>
        <p:sp>
          <p:nvSpPr>
            <p:cNvPr id="45" name="TextBox 22">
              <a:extLst>
                <a:ext uri="{FF2B5EF4-FFF2-40B4-BE49-F238E27FC236}">
                  <a16:creationId xmlns:a16="http://schemas.microsoft.com/office/drawing/2014/main" id="{62BBECB2-35DD-400C-9130-50C8C468B94E}"/>
                </a:ext>
              </a:extLst>
            </p:cNvPr>
            <p:cNvSpPr txBox="1"/>
            <p:nvPr/>
          </p:nvSpPr>
          <p:spPr>
            <a:xfrm>
              <a:off x="-1853776" y="3975339"/>
              <a:ext cx="400108" cy="27654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197" dirty="0">
                  <a:solidFill>
                    <a:srgbClr val="000000"/>
                  </a:solidFill>
                  <a:latin typeface="微软雅黑" pitchFamily="34" charset="-122"/>
                  <a:ea typeface="微软雅黑" pitchFamily="34" charset="-122"/>
                </a:rPr>
                <a:t>游戏</a:t>
              </a:r>
              <a:endParaRPr kumimoji="0" lang="zh-CN" altLang="en-US" sz="1197" dirty="0">
                <a:solidFill>
                  <a:srgbClr val="000000"/>
                </a:solidFill>
                <a:latin typeface="微软雅黑" pitchFamily="34" charset="-122"/>
                <a:ea typeface="微软雅黑" pitchFamily="34" charset="-122"/>
                <a:sym typeface="Calibri"/>
              </a:endParaRPr>
            </a:p>
          </p:txBody>
        </p:sp>
        <p:sp>
          <p:nvSpPr>
            <p:cNvPr id="46" name="TextBox 23">
              <a:extLst>
                <a:ext uri="{FF2B5EF4-FFF2-40B4-BE49-F238E27FC236}">
                  <a16:creationId xmlns:a16="http://schemas.microsoft.com/office/drawing/2014/main" id="{19BDFAD3-3DA9-494B-ACC2-B38B472AAE47}"/>
                </a:ext>
              </a:extLst>
            </p:cNvPr>
            <p:cNvSpPr txBox="1"/>
            <p:nvPr/>
          </p:nvSpPr>
          <p:spPr>
            <a:xfrm>
              <a:off x="-978632" y="3975339"/>
              <a:ext cx="400108" cy="27654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197" dirty="0">
                  <a:solidFill>
                    <a:srgbClr val="000000"/>
                  </a:solidFill>
                  <a:latin typeface="微软雅黑" pitchFamily="34" charset="-122"/>
                  <a:ea typeface="微软雅黑" pitchFamily="34" charset="-122"/>
                </a:rPr>
                <a:t>教育</a:t>
              </a:r>
              <a:endParaRPr kumimoji="0" lang="zh-CN" altLang="en-US" sz="1197" dirty="0">
                <a:solidFill>
                  <a:srgbClr val="000000"/>
                </a:solidFill>
                <a:latin typeface="微软雅黑" pitchFamily="34" charset="-122"/>
                <a:ea typeface="微软雅黑" pitchFamily="34" charset="-122"/>
                <a:sym typeface="Calibri"/>
              </a:endParaRPr>
            </a:p>
          </p:txBody>
        </p:sp>
      </p:grpSp>
      <p:sp>
        <p:nvSpPr>
          <p:cNvPr id="47" name="TextBox 1023">
            <a:extLst>
              <a:ext uri="{FF2B5EF4-FFF2-40B4-BE49-F238E27FC236}">
                <a16:creationId xmlns:a16="http://schemas.microsoft.com/office/drawing/2014/main" id="{F226F40D-C3D6-4826-AD9B-EABECC574E78}"/>
              </a:ext>
            </a:extLst>
          </p:cNvPr>
          <p:cNvSpPr txBox="1"/>
          <p:nvPr/>
        </p:nvSpPr>
        <p:spPr>
          <a:xfrm>
            <a:off x="144967" y="5411238"/>
            <a:ext cx="8700527" cy="147322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marL="284950" indent="-284950" defTabSz="542671" fontAlgn="auto" latinLnBrk="1">
              <a:spcBef>
                <a:spcPts val="0"/>
              </a:spcBef>
              <a:spcAft>
                <a:spcPts val="0"/>
              </a:spcAft>
              <a:buFont typeface="Wingdings" pitchFamily="2" charset="2"/>
              <a:buChar char="l"/>
            </a:pPr>
            <a:r>
              <a:rPr lang="zh-CN" altLang="en-US" b="1" dirty="0">
                <a:solidFill>
                  <a:srgbClr val="000000"/>
                </a:solidFill>
                <a:latin typeface="微软雅黑" pitchFamily="34" charset="-122"/>
                <a:ea typeface="微软雅黑" pitchFamily="34" charset="-122"/>
              </a:rPr>
              <a:t>内容聚合：</a:t>
            </a:r>
            <a:r>
              <a:rPr lang="zh-CN" altLang="en-US" dirty="0">
                <a:solidFill>
                  <a:srgbClr val="000000"/>
                </a:solidFill>
                <a:latin typeface="微软雅黑" pitchFamily="34" charset="-122"/>
                <a:ea typeface="微软雅黑" pitchFamily="34" charset="-122"/>
              </a:rPr>
              <a:t>不同形态内容的聚合，影视、综艺、游戏、教育等电视用户受欢迎的内容可聚合在屏幕后发布给用户；</a:t>
            </a:r>
            <a:endParaRPr kumimoji="0" lang="en-US" altLang="zh-CN" sz="1795" dirty="0">
              <a:solidFill>
                <a:srgbClr val="000000"/>
              </a:solidFill>
              <a:latin typeface="微软雅黑" pitchFamily="34" charset="-122"/>
              <a:ea typeface="微软雅黑" pitchFamily="34" charset="-122"/>
              <a:sym typeface="Calibri"/>
            </a:endParaRPr>
          </a:p>
          <a:p>
            <a:pPr marL="284950" indent="-284950" defTabSz="542671" fontAlgn="auto" latinLnBrk="1">
              <a:spcBef>
                <a:spcPts val="0"/>
              </a:spcBef>
              <a:spcAft>
                <a:spcPts val="0"/>
              </a:spcAft>
              <a:buFont typeface="Wingdings" pitchFamily="2" charset="2"/>
              <a:buChar char="l"/>
            </a:pPr>
            <a:r>
              <a:rPr kumimoji="0" lang="zh-CN" altLang="en-US" sz="1795" b="1" dirty="0">
                <a:solidFill>
                  <a:srgbClr val="000000"/>
                </a:solidFill>
                <a:latin typeface="微软雅黑" pitchFamily="34" charset="-122"/>
                <a:ea typeface="微软雅黑" pitchFamily="34" charset="-122"/>
                <a:sym typeface="Calibri"/>
              </a:rPr>
              <a:t>内容分发：</a:t>
            </a:r>
            <a:r>
              <a:rPr kumimoji="0" lang="zh-CN" altLang="en-US" sz="1795" dirty="0">
                <a:solidFill>
                  <a:srgbClr val="000000"/>
                </a:solidFill>
                <a:latin typeface="微软雅黑" pitchFamily="34" charset="-122"/>
                <a:ea typeface="微软雅黑" pitchFamily="34" charset="-122"/>
                <a:sym typeface="Calibri"/>
              </a:rPr>
              <a:t>针对每个用户只能开通一个牌照方的政策要求，平台可将牌照方和用户进行一对一关联，即不同牌照方的内容推送给不同用户；</a:t>
            </a:r>
            <a:endParaRPr kumimoji="0" lang="en-US" altLang="zh-CN" sz="1795" dirty="0">
              <a:solidFill>
                <a:srgbClr val="000000"/>
              </a:solidFill>
              <a:latin typeface="微软雅黑" pitchFamily="34" charset="-122"/>
              <a:ea typeface="微软雅黑" pitchFamily="34" charset="-122"/>
              <a:sym typeface="Calibri"/>
            </a:endParaRPr>
          </a:p>
          <a:p>
            <a:pP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grpSp>
        <p:nvGrpSpPr>
          <p:cNvPr id="48" name="组合 47">
            <a:extLst>
              <a:ext uri="{FF2B5EF4-FFF2-40B4-BE49-F238E27FC236}">
                <a16:creationId xmlns:a16="http://schemas.microsoft.com/office/drawing/2014/main" id="{E25D7C1D-2BD0-4DAC-9C2F-784B649FBE6E}"/>
              </a:ext>
            </a:extLst>
          </p:cNvPr>
          <p:cNvGrpSpPr/>
          <p:nvPr/>
        </p:nvGrpSpPr>
        <p:grpSpPr>
          <a:xfrm>
            <a:off x="5949345" y="2058191"/>
            <a:ext cx="2530181" cy="1767782"/>
            <a:chOff x="5474006" y="1064648"/>
            <a:chExt cx="2537229" cy="1772706"/>
          </a:xfrm>
        </p:grpSpPr>
        <p:sp>
          <p:nvSpPr>
            <p:cNvPr id="49" name="矩形 48">
              <a:extLst>
                <a:ext uri="{FF2B5EF4-FFF2-40B4-BE49-F238E27FC236}">
                  <a16:creationId xmlns:a16="http://schemas.microsoft.com/office/drawing/2014/main" id="{E32E50F9-A878-4186-B4C0-E06DC114F3A2}"/>
                </a:ext>
              </a:extLst>
            </p:cNvPr>
            <p:cNvSpPr/>
            <p:nvPr/>
          </p:nvSpPr>
          <p:spPr>
            <a:xfrm>
              <a:off x="5474006" y="1692799"/>
              <a:ext cx="2537229" cy="368560"/>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grpSp>
          <p:nvGrpSpPr>
            <p:cNvPr id="50" name="组合 49">
              <a:extLst>
                <a:ext uri="{FF2B5EF4-FFF2-40B4-BE49-F238E27FC236}">
                  <a16:creationId xmlns:a16="http://schemas.microsoft.com/office/drawing/2014/main" id="{6913A31A-2309-41DF-BBA8-660C9C66FF89}"/>
                </a:ext>
              </a:extLst>
            </p:cNvPr>
            <p:cNvGrpSpPr/>
            <p:nvPr/>
          </p:nvGrpSpPr>
          <p:grpSpPr>
            <a:xfrm>
              <a:off x="5576918" y="1064648"/>
              <a:ext cx="2371269" cy="1772706"/>
              <a:chOff x="1155724" y="1705860"/>
              <a:chExt cx="2371269" cy="1772706"/>
            </a:xfrm>
          </p:grpSpPr>
          <p:pic>
            <p:nvPicPr>
              <p:cNvPr id="51" name="Picture 4">
                <a:extLst>
                  <a:ext uri="{FF2B5EF4-FFF2-40B4-BE49-F238E27FC236}">
                    <a16:creationId xmlns:a16="http://schemas.microsoft.com/office/drawing/2014/main" id="{2D7665EC-9F03-4DEC-9FF8-F3B05F4BC3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4468" y="2642306"/>
                <a:ext cx="11525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5">
                <a:extLst>
                  <a:ext uri="{FF2B5EF4-FFF2-40B4-BE49-F238E27FC236}">
                    <a16:creationId xmlns:a16="http://schemas.microsoft.com/office/drawing/2014/main" id="{3A49C29A-36ED-4AE0-9B3E-F80864EB0B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5724" y="1705860"/>
                <a:ext cx="11620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6">
                <a:extLst>
                  <a:ext uri="{FF2B5EF4-FFF2-40B4-BE49-F238E27FC236}">
                    <a16:creationId xmlns:a16="http://schemas.microsoft.com/office/drawing/2014/main" id="{76412FFF-5861-4E56-BF70-353EF348DC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0820" y="1709176"/>
                <a:ext cx="10858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7">
                <a:extLst>
                  <a:ext uri="{FF2B5EF4-FFF2-40B4-BE49-F238E27FC236}">
                    <a16:creationId xmlns:a16="http://schemas.microsoft.com/office/drawing/2014/main" id="{38A02FDB-D217-41D9-8828-8BE6EC9191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6832" y="2516541"/>
                <a:ext cx="11144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5" name="TextBox 2">
            <a:extLst>
              <a:ext uri="{FF2B5EF4-FFF2-40B4-BE49-F238E27FC236}">
                <a16:creationId xmlns:a16="http://schemas.microsoft.com/office/drawing/2014/main" id="{34C59419-1D7A-464D-A1A7-490D9EDA2B83}"/>
              </a:ext>
            </a:extLst>
          </p:cNvPr>
          <p:cNvSpPr txBox="1"/>
          <p:nvPr/>
        </p:nvSpPr>
        <p:spPr>
          <a:xfrm>
            <a:off x="197683" y="761869"/>
            <a:ext cx="8759289" cy="831112"/>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卓望流媒体平台可接入多家牌照方、第三方内容提供商、互联网平台、百度云等主流云平台的内容，内容在平台内聚合向终端用户分发。</a:t>
            </a:r>
            <a:endParaRPr lang="en-US" altLang="zh-CN" dirty="0">
              <a:solidFill>
                <a:srgbClr val="000000"/>
              </a:solidFill>
              <a:latin typeface="微软雅黑" pitchFamily="34" charset="-122"/>
              <a:ea typeface="微软雅黑" pitchFamily="34" charset="-122"/>
            </a:endParaRPr>
          </a:p>
        </p:txBody>
      </p:sp>
      <p:sp>
        <p:nvSpPr>
          <p:cNvPr id="78" name="矩形 77">
            <a:extLst>
              <a:ext uri="{FF2B5EF4-FFF2-40B4-BE49-F238E27FC236}">
                <a16:creationId xmlns:a16="http://schemas.microsoft.com/office/drawing/2014/main" id="{AC15F9D4-7DE4-4FC3-9542-B20EE45E48C4}"/>
              </a:ext>
            </a:extLst>
          </p:cNvPr>
          <p:cNvSpPr/>
          <p:nvPr/>
        </p:nvSpPr>
        <p:spPr>
          <a:xfrm>
            <a:off x="7662875" y="136524"/>
            <a:ext cx="1415772"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内容聚合</a:t>
            </a:r>
          </a:p>
        </p:txBody>
      </p:sp>
    </p:spTree>
    <p:extLst>
      <p:ext uri="{BB962C8B-B14F-4D97-AF65-F5344CB8AC3E}">
        <p14:creationId xmlns:p14="http://schemas.microsoft.com/office/powerpoint/2010/main" val="2129492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AC15F9D4-7DE4-4FC3-9542-B20EE45E48C4}"/>
              </a:ext>
            </a:extLst>
          </p:cNvPr>
          <p:cNvSpPr/>
          <p:nvPr/>
        </p:nvSpPr>
        <p:spPr>
          <a:xfrm>
            <a:off x="7662875" y="136524"/>
            <a:ext cx="1415772"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屏幕广告</a:t>
            </a:r>
          </a:p>
        </p:txBody>
      </p:sp>
      <p:pic>
        <p:nvPicPr>
          <p:cNvPr id="24" name="Picture 2" descr="E:\QQFiles\719026959\FileRecv\1(3).png">
            <a:extLst>
              <a:ext uri="{FF2B5EF4-FFF2-40B4-BE49-F238E27FC236}">
                <a16:creationId xmlns:a16="http://schemas.microsoft.com/office/drawing/2014/main" id="{1A031A46-C80D-43F8-94F3-C27CF2FF2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53" y="1599430"/>
            <a:ext cx="6887338" cy="3874129"/>
          </a:xfrm>
          <a:prstGeom prst="rect">
            <a:avLst/>
          </a:prstGeom>
          <a:noFill/>
          <a:extLst>
            <a:ext uri="{909E8E84-426E-40DD-AFC4-6F175D3DCCD1}">
              <a14:hiddenFill xmlns:a14="http://schemas.microsoft.com/office/drawing/2010/main">
                <a:solidFill>
                  <a:srgbClr val="FFFFFF"/>
                </a:solidFill>
              </a14:hiddenFill>
            </a:ext>
          </a:extLst>
        </p:spPr>
      </p:pic>
      <p:sp>
        <p:nvSpPr>
          <p:cNvPr id="25" name="椭圆 24">
            <a:extLst>
              <a:ext uri="{FF2B5EF4-FFF2-40B4-BE49-F238E27FC236}">
                <a16:creationId xmlns:a16="http://schemas.microsoft.com/office/drawing/2014/main" id="{BE2043ED-46A2-4A5F-9B0B-EC6933DB02F9}"/>
              </a:ext>
            </a:extLst>
          </p:cNvPr>
          <p:cNvSpPr/>
          <p:nvPr/>
        </p:nvSpPr>
        <p:spPr>
          <a:xfrm>
            <a:off x="6001068" y="1961737"/>
            <a:ext cx="107700" cy="516826"/>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cxnSp>
        <p:nvCxnSpPr>
          <p:cNvPr id="26" name="直接连接符 25">
            <a:extLst>
              <a:ext uri="{FF2B5EF4-FFF2-40B4-BE49-F238E27FC236}">
                <a16:creationId xmlns:a16="http://schemas.microsoft.com/office/drawing/2014/main" id="{FA89FC7A-07C0-4423-99C6-22292BA02CCB}"/>
              </a:ext>
            </a:extLst>
          </p:cNvPr>
          <p:cNvCxnSpPr/>
          <p:nvPr/>
        </p:nvCxnSpPr>
        <p:spPr>
          <a:xfrm>
            <a:off x="6115581" y="2220150"/>
            <a:ext cx="1722784" cy="0"/>
          </a:xfrm>
          <a:prstGeom prst="line">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27" name="TextBox 9">
            <a:extLst>
              <a:ext uri="{FF2B5EF4-FFF2-40B4-BE49-F238E27FC236}">
                <a16:creationId xmlns:a16="http://schemas.microsoft.com/office/drawing/2014/main" id="{A0F8BA03-86DB-451A-8285-294B076F217A}"/>
              </a:ext>
            </a:extLst>
          </p:cNvPr>
          <p:cNvSpPr txBox="1"/>
          <p:nvPr/>
        </p:nvSpPr>
        <p:spPr>
          <a:xfrm>
            <a:off x="7838365" y="1859656"/>
            <a:ext cx="1170449" cy="9514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sz="1396" dirty="0"/>
              <a:t>切屏广告：</a:t>
            </a:r>
            <a:endParaRPr lang="en-US" altLang="zh-CN" sz="1396" dirty="0"/>
          </a:p>
          <a:p>
            <a:r>
              <a:rPr lang="zh-CN" altLang="en-US" sz="1396" b="0" dirty="0"/>
              <a:t>在用户左右切换分屏时出现的图片广告</a:t>
            </a:r>
          </a:p>
        </p:txBody>
      </p:sp>
      <p:sp>
        <p:nvSpPr>
          <p:cNvPr id="28" name="椭圆 27">
            <a:extLst>
              <a:ext uri="{FF2B5EF4-FFF2-40B4-BE49-F238E27FC236}">
                <a16:creationId xmlns:a16="http://schemas.microsoft.com/office/drawing/2014/main" id="{B0402201-4D5C-4B83-B189-2E492A2F51E8}"/>
              </a:ext>
            </a:extLst>
          </p:cNvPr>
          <p:cNvSpPr/>
          <p:nvPr/>
        </p:nvSpPr>
        <p:spPr>
          <a:xfrm>
            <a:off x="6400292" y="5014928"/>
            <a:ext cx="107700" cy="516826"/>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cxnSp>
        <p:nvCxnSpPr>
          <p:cNvPr id="29" name="直接连接符 28">
            <a:extLst>
              <a:ext uri="{FF2B5EF4-FFF2-40B4-BE49-F238E27FC236}">
                <a16:creationId xmlns:a16="http://schemas.microsoft.com/office/drawing/2014/main" id="{666D5CF1-A06F-4611-89B5-B35206F471AA}"/>
              </a:ext>
            </a:extLst>
          </p:cNvPr>
          <p:cNvCxnSpPr/>
          <p:nvPr/>
        </p:nvCxnSpPr>
        <p:spPr>
          <a:xfrm>
            <a:off x="6507992" y="5269411"/>
            <a:ext cx="1089760" cy="0"/>
          </a:xfrm>
          <a:prstGeom prst="line">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30" name="TextBox 13">
            <a:extLst>
              <a:ext uri="{FF2B5EF4-FFF2-40B4-BE49-F238E27FC236}">
                <a16:creationId xmlns:a16="http://schemas.microsoft.com/office/drawing/2014/main" id="{7D34D045-7493-472A-9EC0-D58D52B7293D}"/>
              </a:ext>
            </a:extLst>
          </p:cNvPr>
          <p:cNvSpPr txBox="1"/>
          <p:nvPr/>
        </p:nvSpPr>
        <p:spPr>
          <a:xfrm>
            <a:off x="7571550" y="5027805"/>
            <a:ext cx="1559750" cy="736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sz="1396" dirty="0"/>
              <a:t>滚动条广告：</a:t>
            </a:r>
            <a:endParaRPr lang="en-US" altLang="zh-CN" sz="1396" dirty="0"/>
          </a:p>
          <a:p>
            <a:r>
              <a:rPr lang="zh-CN" altLang="en-US" sz="1396" b="0" dirty="0"/>
              <a:t>紧急、重要通知广告</a:t>
            </a:r>
          </a:p>
        </p:txBody>
      </p:sp>
      <p:sp>
        <p:nvSpPr>
          <p:cNvPr id="31" name="椭圆 30">
            <a:extLst>
              <a:ext uri="{FF2B5EF4-FFF2-40B4-BE49-F238E27FC236}">
                <a16:creationId xmlns:a16="http://schemas.microsoft.com/office/drawing/2014/main" id="{407CD5EE-6809-453F-8BF8-F20B18D45D92}"/>
              </a:ext>
            </a:extLst>
          </p:cNvPr>
          <p:cNvSpPr/>
          <p:nvPr/>
        </p:nvSpPr>
        <p:spPr>
          <a:xfrm>
            <a:off x="4277118" y="3245616"/>
            <a:ext cx="107700" cy="516826"/>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cxnSp>
        <p:nvCxnSpPr>
          <p:cNvPr id="32" name="肘形连接符 21">
            <a:extLst>
              <a:ext uri="{FF2B5EF4-FFF2-40B4-BE49-F238E27FC236}">
                <a16:creationId xmlns:a16="http://schemas.microsoft.com/office/drawing/2014/main" id="{EF735318-C0DB-46A0-BC6E-4605E7BFE20C}"/>
              </a:ext>
            </a:extLst>
          </p:cNvPr>
          <p:cNvCxnSpPr/>
          <p:nvPr/>
        </p:nvCxnSpPr>
        <p:spPr>
          <a:xfrm rot="5400000">
            <a:off x="2605262" y="4115028"/>
            <a:ext cx="2304240" cy="1147175"/>
          </a:xfrm>
          <a:prstGeom prst="bentConnector3">
            <a:avLst>
              <a:gd name="adj1" fmla="val 54134"/>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cxnSp>
        <p:nvCxnSpPr>
          <p:cNvPr id="33" name="肘形连接符 23">
            <a:extLst>
              <a:ext uri="{FF2B5EF4-FFF2-40B4-BE49-F238E27FC236}">
                <a16:creationId xmlns:a16="http://schemas.microsoft.com/office/drawing/2014/main" id="{B66F6557-43F5-4C93-9483-52EE0D1A81C5}"/>
              </a:ext>
            </a:extLst>
          </p:cNvPr>
          <p:cNvCxnSpPr/>
          <p:nvPr/>
        </p:nvCxnSpPr>
        <p:spPr>
          <a:xfrm rot="16200000" flipH="1">
            <a:off x="3976940" y="3911909"/>
            <a:ext cx="2282856" cy="1574797"/>
          </a:xfrm>
          <a:prstGeom prst="bentConnector3">
            <a:avLst>
              <a:gd name="adj1" fmla="val 54173"/>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34" name="TextBox 25">
            <a:extLst>
              <a:ext uri="{FF2B5EF4-FFF2-40B4-BE49-F238E27FC236}">
                <a16:creationId xmlns:a16="http://schemas.microsoft.com/office/drawing/2014/main" id="{75E71B19-A96E-404A-9881-DB1B27E3E933}"/>
              </a:ext>
            </a:extLst>
          </p:cNvPr>
          <p:cNvSpPr txBox="1"/>
          <p:nvPr/>
        </p:nvSpPr>
        <p:spPr>
          <a:xfrm>
            <a:off x="2883747" y="5840733"/>
            <a:ext cx="1943195" cy="5217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sz="1396" dirty="0"/>
              <a:t>开机广告：</a:t>
            </a:r>
            <a:endParaRPr lang="en-US" altLang="zh-CN" sz="1396" dirty="0"/>
          </a:p>
          <a:p>
            <a:r>
              <a:rPr lang="zh-CN" altLang="en-US" sz="1396" b="0" dirty="0"/>
              <a:t>开机时的</a:t>
            </a:r>
            <a:r>
              <a:rPr lang="en-US" altLang="zh-CN" sz="1396" b="0" dirty="0"/>
              <a:t>launcher</a:t>
            </a:r>
            <a:r>
              <a:rPr lang="zh-CN" altLang="en-US" sz="1396" b="0" dirty="0"/>
              <a:t>广告</a:t>
            </a:r>
          </a:p>
        </p:txBody>
      </p:sp>
      <p:sp>
        <p:nvSpPr>
          <p:cNvPr id="56" name="TextBox 26">
            <a:extLst>
              <a:ext uri="{FF2B5EF4-FFF2-40B4-BE49-F238E27FC236}">
                <a16:creationId xmlns:a16="http://schemas.microsoft.com/office/drawing/2014/main" id="{E127DF02-C5E1-4944-ABC0-83DDCA32F597}"/>
              </a:ext>
            </a:extLst>
          </p:cNvPr>
          <p:cNvSpPr txBox="1"/>
          <p:nvPr/>
        </p:nvSpPr>
        <p:spPr>
          <a:xfrm>
            <a:off x="5409126" y="5840733"/>
            <a:ext cx="3748378" cy="5217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sz="1396" dirty="0"/>
              <a:t>屏保广告：</a:t>
            </a:r>
            <a:endParaRPr lang="en-US" altLang="zh-CN" sz="1396" dirty="0"/>
          </a:p>
          <a:p>
            <a:r>
              <a:rPr lang="zh-CN" altLang="en-US" sz="1396" b="0" dirty="0"/>
              <a:t>用户长时间不操作后，屏幕上播放的图片广告</a:t>
            </a:r>
            <a:endParaRPr lang="en-US" altLang="zh-CN" sz="1396" b="0" dirty="0"/>
          </a:p>
        </p:txBody>
      </p:sp>
      <p:sp>
        <p:nvSpPr>
          <p:cNvPr id="57" name="椭圆 56">
            <a:extLst>
              <a:ext uri="{FF2B5EF4-FFF2-40B4-BE49-F238E27FC236}">
                <a16:creationId xmlns:a16="http://schemas.microsoft.com/office/drawing/2014/main" id="{99B53E21-FF71-4B12-9C99-2C3FE6B16603}"/>
              </a:ext>
            </a:extLst>
          </p:cNvPr>
          <p:cNvSpPr/>
          <p:nvPr/>
        </p:nvSpPr>
        <p:spPr>
          <a:xfrm>
            <a:off x="981302" y="5097022"/>
            <a:ext cx="107700" cy="516826"/>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cxnSp>
        <p:nvCxnSpPr>
          <p:cNvPr id="58" name="直接连接符 57">
            <a:extLst>
              <a:ext uri="{FF2B5EF4-FFF2-40B4-BE49-F238E27FC236}">
                <a16:creationId xmlns:a16="http://schemas.microsoft.com/office/drawing/2014/main" id="{446C0A65-95D7-4C1F-BFCE-A83E2D379E05}"/>
              </a:ext>
            </a:extLst>
          </p:cNvPr>
          <p:cNvCxnSpPr/>
          <p:nvPr/>
        </p:nvCxnSpPr>
        <p:spPr>
          <a:xfrm>
            <a:off x="1027764" y="5382656"/>
            <a:ext cx="0" cy="458078"/>
          </a:xfrm>
          <a:prstGeom prst="line">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59" name="TextBox 33">
            <a:extLst>
              <a:ext uri="{FF2B5EF4-FFF2-40B4-BE49-F238E27FC236}">
                <a16:creationId xmlns:a16="http://schemas.microsoft.com/office/drawing/2014/main" id="{9CFBDF69-22E6-42E3-82CD-34A898578908}"/>
              </a:ext>
            </a:extLst>
          </p:cNvPr>
          <p:cNvSpPr txBox="1"/>
          <p:nvPr/>
        </p:nvSpPr>
        <p:spPr>
          <a:xfrm>
            <a:off x="683487" y="5840736"/>
            <a:ext cx="2200260" cy="49107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kumimoji="0" lang="zh-CN" altLang="en-US" sz="1396" b="1" dirty="0">
                <a:solidFill>
                  <a:schemeClr val="bg2">
                    <a:lumMod val="75000"/>
                  </a:schemeClr>
                </a:solidFill>
                <a:latin typeface="微软雅黑" pitchFamily="34" charset="-122"/>
                <a:ea typeface="微软雅黑" pitchFamily="34" charset="-122"/>
                <a:sym typeface="Calibri"/>
              </a:rPr>
              <a:t>屏幕背景广告：</a:t>
            </a:r>
            <a:endParaRPr kumimoji="0" lang="en-US" altLang="zh-CN" sz="1396" b="1" dirty="0">
              <a:solidFill>
                <a:schemeClr val="bg2">
                  <a:lumMod val="75000"/>
                </a:schemeClr>
              </a:solidFill>
              <a:latin typeface="微软雅黑" pitchFamily="34" charset="-122"/>
              <a:ea typeface="微软雅黑" pitchFamily="34" charset="-122"/>
              <a:sym typeface="Calibri"/>
            </a:endParaRPr>
          </a:p>
          <a:p>
            <a:pPr defTabSz="542671" fontAlgn="auto" latinLnBrk="1">
              <a:spcBef>
                <a:spcPts val="0"/>
              </a:spcBef>
              <a:spcAft>
                <a:spcPts val="0"/>
              </a:spcAft>
            </a:pPr>
            <a:r>
              <a:rPr lang="zh-CN" altLang="en-US" sz="1197" dirty="0">
                <a:solidFill>
                  <a:schemeClr val="bg2">
                    <a:lumMod val="75000"/>
                  </a:schemeClr>
                </a:solidFill>
                <a:latin typeface="微软雅黑" pitchFamily="34" charset="-122"/>
                <a:ea typeface="微软雅黑" pitchFamily="34" charset="-122"/>
              </a:rPr>
              <a:t>用于行业宣传等目的的广告</a:t>
            </a:r>
            <a:endParaRPr kumimoji="0" lang="zh-CN" altLang="en-US" sz="1197" dirty="0">
              <a:solidFill>
                <a:schemeClr val="bg2">
                  <a:lumMod val="75000"/>
                </a:schemeClr>
              </a:solidFill>
              <a:latin typeface="微软雅黑" pitchFamily="34" charset="-122"/>
              <a:ea typeface="微软雅黑" pitchFamily="34" charset="-122"/>
              <a:sym typeface="Calibri"/>
            </a:endParaRPr>
          </a:p>
        </p:txBody>
      </p:sp>
      <p:sp>
        <p:nvSpPr>
          <p:cNvPr id="60" name="TextBox 2">
            <a:extLst>
              <a:ext uri="{FF2B5EF4-FFF2-40B4-BE49-F238E27FC236}">
                <a16:creationId xmlns:a16="http://schemas.microsoft.com/office/drawing/2014/main" id="{F93A27D5-0A1F-4C0E-8E08-57606BEBCCD4}"/>
              </a:ext>
            </a:extLst>
          </p:cNvPr>
          <p:cNvSpPr txBox="1"/>
          <p:nvPr/>
        </p:nvSpPr>
        <p:spPr>
          <a:xfrm>
            <a:off x="197683" y="800342"/>
            <a:ext cx="8759289" cy="628113"/>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平台将屏幕配合广告进行发布，广告的形式多样，支持开机广告、屏保广告 、切屏广告、滚动条广告、侧屏广告、屏幕背景广告等。</a:t>
            </a:r>
          </a:p>
        </p:txBody>
      </p:sp>
    </p:spTree>
    <p:extLst>
      <p:ext uri="{BB962C8B-B14F-4D97-AF65-F5344CB8AC3E}">
        <p14:creationId xmlns:p14="http://schemas.microsoft.com/office/powerpoint/2010/main" val="38106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AC15F9D4-7DE4-4FC3-9542-B20EE45E48C4}"/>
              </a:ext>
            </a:extLst>
          </p:cNvPr>
          <p:cNvSpPr/>
          <p:nvPr/>
        </p:nvSpPr>
        <p:spPr>
          <a:xfrm>
            <a:off x="4885512" y="136524"/>
            <a:ext cx="4320413" cy="460575"/>
          </a:xfrm>
          <a:prstGeom prst="rect">
            <a:avLst/>
          </a:prstGeom>
        </p:spPr>
        <p:txBody>
          <a:bodyPr wrap="none">
            <a:spAutoFit/>
          </a:bodyPr>
          <a:lstStyle/>
          <a:p>
            <a:pPr lvl="1" eaLnBrk="1" hangingPunct="1"/>
            <a:r>
              <a:rPr lang="zh-CN" altLang="en-US" sz="2393" b="1" dirty="0">
                <a:latin typeface="微软雅黑" pitchFamily="34" charset="-122"/>
                <a:ea typeface="微软雅黑" pitchFamily="34" charset="-122"/>
              </a:rPr>
              <a:t>屏幕丰富的形态和便捷编辑</a:t>
            </a:r>
            <a:endParaRPr lang="en-US" altLang="zh-CN" sz="2393" b="1" dirty="0">
              <a:latin typeface="微软雅黑" pitchFamily="34" charset="-122"/>
              <a:ea typeface="微软雅黑" pitchFamily="34" charset="-122"/>
            </a:endParaRPr>
          </a:p>
        </p:txBody>
      </p:sp>
      <p:graphicFrame>
        <p:nvGraphicFramePr>
          <p:cNvPr id="19" name="图示 18">
            <a:extLst>
              <a:ext uri="{FF2B5EF4-FFF2-40B4-BE49-F238E27FC236}">
                <a16:creationId xmlns:a16="http://schemas.microsoft.com/office/drawing/2014/main" id="{FF820765-727B-4E6F-82C1-3D5217830060}"/>
              </a:ext>
            </a:extLst>
          </p:cNvPr>
          <p:cNvGraphicFramePr/>
          <p:nvPr>
            <p:extLst/>
          </p:nvPr>
        </p:nvGraphicFramePr>
        <p:xfrm>
          <a:off x="372326" y="1397115"/>
          <a:ext cx="8469143" cy="4052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2">
            <a:extLst>
              <a:ext uri="{FF2B5EF4-FFF2-40B4-BE49-F238E27FC236}">
                <a16:creationId xmlns:a16="http://schemas.microsoft.com/office/drawing/2014/main" id="{D9ACACC0-49C0-41AE-A5FE-7B5C53DD63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3448" y="4238195"/>
            <a:ext cx="4755146" cy="2425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D77E073B-1C12-4D5E-BE06-6D06AF0C3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8617" y="4166983"/>
            <a:ext cx="4872682" cy="237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6">
            <a:extLst>
              <a:ext uri="{FF2B5EF4-FFF2-40B4-BE49-F238E27FC236}">
                <a16:creationId xmlns:a16="http://schemas.microsoft.com/office/drawing/2014/main" id="{0B232243-FFB9-4CF4-8B9E-81E4F419EFEB}"/>
              </a:ext>
            </a:extLst>
          </p:cNvPr>
          <p:cNvSpPr/>
          <p:nvPr/>
        </p:nvSpPr>
        <p:spPr>
          <a:xfrm rot="20699926">
            <a:off x="2977803" y="4248856"/>
            <a:ext cx="1160072" cy="443105"/>
          </a:xfrm>
          <a:prstGeom prst="roundRect">
            <a:avLst>
              <a:gd name="adj" fmla="val 29118"/>
            </a:avLst>
          </a:prstGeom>
          <a:solidFill>
            <a:schemeClr val="accent6"/>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dirty="0">
                <a:solidFill>
                  <a:schemeClr val="bg1"/>
                </a:solidFill>
                <a:latin typeface="微软雅黑" pitchFamily="34" charset="-122"/>
                <a:ea typeface="微软雅黑" pitchFamily="34" charset="-122"/>
              </a:rPr>
              <a:t>编辑</a:t>
            </a:r>
            <a:endParaRPr kumimoji="0" lang="zh-CN" altLang="en-US" sz="1795" dirty="0">
              <a:solidFill>
                <a:schemeClr val="bg1"/>
              </a:solidFill>
              <a:latin typeface="微软雅黑" pitchFamily="34" charset="-122"/>
              <a:ea typeface="微软雅黑" pitchFamily="34" charset="-122"/>
              <a:sym typeface="Calibri"/>
            </a:endParaRPr>
          </a:p>
        </p:txBody>
      </p:sp>
      <p:sp>
        <p:nvSpPr>
          <p:cNvPr id="23" name="圆角矩形 9">
            <a:extLst>
              <a:ext uri="{FF2B5EF4-FFF2-40B4-BE49-F238E27FC236}">
                <a16:creationId xmlns:a16="http://schemas.microsoft.com/office/drawing/2014/main" id="{4AA563BA-2401-423E-B2C9-6F6D44D92A15}"/>
              </a:ext>
            </a:extLst>
          </p:cNvPr>
          <p:cNvSpPr/>
          <p:nvPr/>
        </p:nvSpPr>
        <p:spPr>
          <a:xfrm rot="20704183">
            <a:off x="7811238" y="4303638"/>
            <a:ext cx="1160072" cy="443105"/>
          </a:xfrm>
          <a:prstGeom prst="roundRect">
            <a:avLst>
              <a:gd name="adj" fmla="val 29118"/>
            </a:avLst>
          </a:prstGeom>
          <a:solidFill>
            <a:schemeClr val="accent6"/>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dirty="0">
                <a:solidFill>
                  <a:schemeClr val="bg1"/>
                </a:solidFill>
                <a:latin typeface="微软雅黑" pitchFamily="34" charset="-122"/>
                <a:ea typeface="微软雅黑" pitchFamily="34" charset="-122"/>
              </a:rPr>
              <a:t>预览</a:t>
            </a:r>
            <a:endParaRPr kumimoji="0" lang="zh-CN" altLang="en-US" sz="1795" dirty="0">
              <a:solidFill>
                <a:schemeClr val="bg1"/>
              </a:solidFill>
              <a:latin typeface="微软雅黑" pitchFamily="34" charset="-122"/>
              <a:ea typeface="微软雅黑" pitchFamily="34" charset="-122"/>
              <a:sym typeface="Calibri"/>
            </a:endParaRPr>
          </a:p>
        </p:txBody>
      </p:sp>
      <p:sp>
        <p:nvSpPr>
          <p:cNvPr id="35" name="TextBox 2">
            <a:extLst>
              <a:ext uri="{FF2B5EF4-FFF2-40B4-BE49-F238E27FC236}">
                <a16:creationId xmlns:a16="http://schemas.microsoft.com/office/drawing/2014/main" id="{2EF1EC80-BDF5-42F7-B764-24291F4C3B70}"/>
              </a:ext>
            </a:extLst>
          </p:cNvPr>
          <p:cNvSpPr txBox="1"/>
          <p:nvPr/>
        </p:nvSpPr>
        <p:spPr>
          <a:xfrm>
            <a:off x="197683" y="733293"/>
            <a:ext cx="8759289" cy="628113"/>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平台运营支撑系统设计符合用户体验设计原则，提供丰富的屏幕形态和便捷的编辑操作界面</a:t>
            </a:r>
            <a:endParaRPr lang="en-US" altLang="zh-CN"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080323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1788" y="114571"/>
            <a:ext cx="6099933" cy="461665"/>
          </a:xfrm>
          <a:prstGeom prst="rect">
            <a:avLst/>
          </a:prstGeom>
        </p:spPr>
        <p:txBody>
          <a:bodyPr wrap="square">
            <a:spAutoFit/>
          </a:bodyPr>
          <a:lstStyle/>
          <a:p>
            <a:pPr algn="r" eaLnBrk="1" hangingPunct="1">
              <a:defRPr/>
            </a:pPr>
            <a:r>
              <a:rPr lang="zh-CN" altLang="en-US" sz="2400" b="1" dirty="0">
                <a:latin typeface="华文细黑" panose="02010600040101010101" pitchFamily="2" charset="-122"/>
                <a:ea typeface="华文细黑" panose="02010600040101010101" pitchFamily="2" charset="-122"/>
              </a:rPr>
              <a:t>方案特点一：全面满足政企客户的核心需求</a:t>
            </a:r>
          </a:p>
        </p:txBody>
      </p:sp>
      <p:sp>
        <p:nvSpPr>
          <p:cNvPr id="3" name="圆角矩形 4">
            <a:extLst>
              <a:ext uri="{FF2B5EF4-FFF2-40B4-BE49-F238E27FC236}">
                <a16:creationId xmlns:a16="http://schemas.microsoft.com/office/drawing/2014/main" id="{FAA971EE-48E4-498F-A211-76DDBCA5DC4F}"/>
              </a:ext>
            </a:extLst>
          </p:cNvPr>
          <p:cNvSpPr/>
          <p:nvPr/>
        </p:nvSpPr>
        <p:spPr>
          <a:xfrm>
            <a:off x="1585360" y="1988652"/>
            <a:ext cx="6167068" cy="303953"/>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dirty="0">
                <a:latin typeface="微软雅黑" pitchFamily="34" charset="-122"/>
                <a:ea typeface="微软雅黑" pitchFamily="34" charset="-122"/>
              </a:rPr>
              <a:t>政企客户的核心需求</a:t>
            </a:r>
          </a:p>
        </p:txBody>
      </p:sp>
      <p:grpSp>
        <p:nvGrpSpPr>
          <p:cNvPr id="4" name="Group 21">
            <a:extLst>
              <a:ext uri="{FF2B5EF4-FFF2-40B4-BE49-F238E27FC236}">
                <a16:creationId xmlns:a16="http://schemas.microsoft.com/office/drawing/2014/main" id="{438E9D95-16DE-4B32-BE1D-674B60CB7F39}"/>
              </a:ext>
            </a:extLst>
          </p:cNvPr>
          <p:cNvGrpSpPr>
            <a:grpSpLocks/>
          </p:cNvGrpSpPr>
          <p:nvPr/>
        </p:nvGrpSpPr>
        <p:grpSpPr bwMode="auto">
          <a:xfrm>
            <a:off x="64105" y="2356266"/>
            <a:ext cx="3015787" cy="1195756"/>
            <a:chOff x="0" y="0"/>
            <a:chExt cx="3024336" cy="1199283"/>
          </a:xfrm>
        </p:grpSpPr>
        <p:sp>
          <p:nvSpPr>
            <p:cNvPr id="5" name="TextBox 92">
              <a:extLst>
                <a:ext uri="{FF2B5EF4-FFF2-40B4-BE49-F238E27FC236}">
                  <a16:creationId xmlns:a16="http://schemas.microsoft.com/office/drawing/2014/main" id="{94972B37-BD52-405A-8C48-AD67F0FF4CD8}"/>
                </a:ext>
              </a:extLst>
            </p:cNvPr>
            <p:cNvSpPr>
              <a:spLocks noChangeArrowheads="1"/>
            </p:cNvSpPr>
            <p:nvPr/>
          </p:nvSpPr>
          <p:spPr bwMode="auto">
            <a:xfrm flipH="1">
              <a:off x="452460" y="369947"/>
              <a:ext cx="2571876" cy="829336"/>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）运营人员将视频内容内容上传至“平台”，发布给终端用户观看；</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）用户可通过终端观看视频；</a:t>
              </a:r>
            </a:p>
          </p:txBody>
        </p:sp>
        <p:sp>
          <p:nvSpPr>
            <p:cNvPr id="6" name="直接连接符 93">
              <a:extLst>
                <a:ext uri="{FF2B5EF4-FFF2-40B4-BE49-F238E27FC236}">
                  <a16:creationId xmlns:a16="http://schemas.microsoft.com/office/drawing/2014/main" id="{BF7876E1-6371-41DA-A863-7AD966CBC624}"/>
                </a:ext>
              </a:extLst>
            </p:cNvPr>
            <p:cNvSpPr>
              <a:spLocks noChangeShapeType="1"/>
            </p:cNvSpPr>
            <p:nvPr/>
          </p:nvSpPr>
          <p:spPr bwMode="auto">
            <a:xfrm flipH="1">
              <a:off x="458810" y="365185"/>
              <a:ext cx="2565526" cy="4763"/>
            </a:xfrm>
            <a:prstGeom prst="line">
              <a:avLst/>
            </a:prstGeom>
            <a:noFill/>
            <a:ln w="6350" cap="flat" cmpd="sng">
              <a:solidFill>
                <a:srgbClr val="FF7300"/>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7" name="椭圆 86">
              <a:extLst>
                <a:ext uri="{FF2B5EF4-FFF2-40B4-BE49-F238E27FC236}">
                  <a16:creationId xmlns:a16="http://schemas.microsoft.com/office/drawing/2014/main" id="{AFAB0D33-2A99-4D59-BDCF-E09CC54B3677}"/>
                </a:ext>
              </a:extLst>
            </p:cNvPr>
            <p:cNvSpPr>
              <a:spLocks noChangeArrowheads="1"/>
            </p:cNvSpPr>
            <p:nvPr/>
          </p:nvSpPr>
          <p:spPr bwMode="auto">
            <a:xfrm>
              <a:off x="0" y="115906"/>
              <a:ext cx="496912" cy="496969"/>
            </a:xfrm>
            <a:prstGeom prst="ellipse">
              <a:avLst/>
            </a:prstGeom>
            <a:solidFill>
              <a:srgbClr val="FF7300"/>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8" name="TextBox 91">
              <a:extLst>
                <a:ext uri="{FF2B5EF4-FFF2-40B4-BE49-F238E27FC236}">
                  <a16:creationId xmlns:a16="http://schemas.microsoft.com/office/drawing/2014/main" id="{878044CD-2578-4DED-9A42-60BB8992B006}"/>
                </a:ext>
              </a:extLst>
            </p:cNvPr>
            <p:cNvSpPr>
              <a:spLocks noChangeArrowheads="1"/>
            </p:cNvSpPr>
            <p:nvPr/>
          </p:nvSpPr>
          <p:spPr bwMode="auto">
            <a:xfrm flipH="1">
              <a:off x="965247" y="0"/>
              <a:ext cx="1559001" cy="369392"/>
            </a:xfrm>
            <a:prstGeom prst="rect">
              <a:avLst/>
            </a:prstGeom>
            <a:noFill/>
            <a:ln>
              <a:noFill/>
            </a:ln>
            <a:extLst/>
          </p:spPr>
          <p:txBody>
            <a:bodyPr>
              <a:spAutoFit/>
            </a:bodyPr>
            <a:lstStyle/>
            <a:p>
              <a:pPr algn="ctr" defTabSz="911840" fontAlgn="auto">
                <a:spcBef>
                  <a:spcPts val="0"/>
                </a:spcBef>
                <a:spcAft>
                  <a:spcPts val="0"/>
                </a:spcAft>
                <a:defRPr/>
              </a:pPr>
              <a:r>
                <a:rPr lang="zh-CN" altLang="en-US" dirty="0">
                  <a:latin typeface="微软雅黑" pitchFamily="34" charset="-122"/>
                  <a:ea typeface="微软雅黑" pitchFamily="34" charset="-122"/>
                </a:rPr>
                <a:t>视频点播</a:t>
              </a:r>
              <a:endParaRPr kumimoji="0" lang="zh-CN" altLang="en-US" kern="0" dirty="0">
                <a:solidFill>
                  <a:sysClr val="windowText" lastClr="000000"/>
                </a:solidFill>
                <a:latin typeface="微软雅黑" pitchFamily="34" charset="-122"/>
                <a:ea typeface="微软雅黑" pitchFamily="34" charset="-122"/>
              </a:endParaRPr>
            </a:p>
          </p:txBody>
        </p:sp>
      </p:grpSp>
      <p:grpSp>
        <p:nvGrpSpPr>
          <p:cNvPr id="9" name="Group 34">
            <a:extLst>
              <a:ext uri="{FF2B5EF4-FFF2-40B4-BE49-F238E27FC236}">
                <a16:creationId xmlns:a16="http://schemas.microsoft.com/office/drawing/2014/main" id="{FAB61438-4991-4F83-B8E3-326EC954A8D1}"/>
              </a:ext>
            </a:extLst>
          </p:cNvPr>
          <p:cNvGrpSpPr>
            <a:grpSpLocks/>
          </p:cNvGrpSpPr>
          <p:nvPr/>
        </p:nvGrpSpPr>
        <p:grpSpPr bwMode="auto">
          <a:xfrm>
            <a:off x="64105" y="4859266"/>
            <a:ext cx="3015787" cy="919479"/>
            <a:chOff x="0" y="-30484"/>
            <a:chExt cx="3024336" cy="922985"/>
          </a:xfrm>
        </p:grpSpPr>
        <p:sp>
          <p:nvSpPr>
            <p:cNvPr id="10" name="椭圆 76">
              <a:extLst>
                <a:ext uri="{FF2B5EF4-FFF2-40B4-BE49-F238E27FC236}">
                  <a16:creationId xmlns:a16="http://schemas.microsoft.com/office/drawing/2014/main" id="{1CBFB64C-5655-4BA9-95A0-92701DB95484}"/>
                </a:ext>
              </a:extLst>
            </p:cNvPr>
            <p:cNvSpPr>
              <a:spLocks noChangeArrowheads="1"/>
            </p:cNvSpPr>
            <p:nvPr/>
          </p:nvSpPr>
          <p:spPr bwMode="auto">
            <a:xfrm>
              <a:off x="0" y="120484"/>
              <a:ext cx="496912" cy="497396"/>
            </a:xfrm>
            <a:prstGeom prst="ellipse">
              <a:avLst/>
            </a:prstGeom>
            <a:solidFill>
              <a:schemeClr val="accent4">
                <a:lumMod val="60000"/>
                <a:lumOff val="40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11" name="直接连接符 104">
              <a:extLst>
                <a:ext uri="{FF2B5EF4-FFF2-40B4-BE49-F238E27FC236}">
                  <a16:creationId xmlns:a16="http://schemas.microsoft.com/office/drawing/2014/main" id="{133FCC3A-54C8-4802-811D-8F8822C8F0E0}"/>
                </a:ext>
              </a:extLst>
            </p:cNvPr>
            <p:cNvSpPr>
              <a:spLocks noChangeShapeType="1"/>
            </p:cNvSpPr>
            <p:nvPr/>
          </p:nvSpPr>
          <p:spPr bwMode="auto">
            <a:xfrm flipH="1">
              <a:off x="458810" y="368388"/>
              <a:ext cx="2565526" cy="3178"/>
            </a:xfrm>
            <a:prstGeom prst="line">
              <a:avLst/>
            </a:prstGeom>
            <a:noFill/>
            <a:ln w="6350" cap="flat" cmpd="sng">
              <a:solidFill>
                <a:schemeClr val="accent4">
                  <a:lumMod val="60000"/>
                  <a:lumOff val="40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12" name="TextBox 114">
              <a:extLst>
                <a:ext uri="{FF2B5EF4-FFF2-40B4-BE49-F238E27FC236}">
                  <a16:creationId xmlns:a16="http://schemas.microsoft.com/office/drawing/2014/main" id="{4C5344C6-ADC3-450B-860D-AA3922C02FBE}"/>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管理功能</a:t>
              </a:r>
            </a:p>
          </p:txBody>
        </p:sp>
        <p:sp>
          <p:nvSpPr>
            <p:cNvPr id="13" name="TextBox 115">
              <a:extLst>
                <a:ext uri="{FF2B5EF4-FFF2-40B4-BE49-F238E27FC236}">
                  <a16:creationId xmlns:a16="http://schemas.microsoft.com/office/drawing/2014/main" id="{D3286275-AF93-453A-8D7D-EDBC1CBFEAB7}"/>
                </a:ext>
              </a:extLst>
            </p:cNvPr>
            <p:cNvSpPr>
              <a:spLocks noChangeArrowheads="1"/>
            </p:cNvSpPr>
            <p:nvPr/>
          </p:nvSpPr>
          <p:spPr bwMode="auto">
            <a:xfrm flipH="1">
              <a:off x="452460" y="430363"/>
              <a:ext cx="2571876" cy="462138"/>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）视频发布范围可控；</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）用户行为分析；</a:t>
              </a:r>
            </a:p>
          </p:txBody>
        </p:sp>
      </p:grpSp>
      <p:grpSp>
        <p:nvGrpSpPr>
          <p:cNvPr id="19" name="Group 34">
            <a:extLst>
              <a:ext uri="{FF2B5EF4-FFF2-40B4-BE49-F238E27FC236}">
                <a16:creationId xmlns:a16="http://schemas.microsoft.com/office/drawing/2014/main" id="{431D4028-DE7F-4305-9542-DDDBBC377C13}"/>
              </a:ext>
            </a:extLst>
          </p:cNvPr>
          <p:cNvGrpSpPr>
            <a:grpSpLocks/>
          </p:cNvGrpSpPr>
          <p:nvPr/>
        </p:nvGrpSpPr>
        <p:grpSpPr bwMode="auto">
          <a:xfrm>
            <a:off x="3281820" y="4861274"/>
            <a:ext cx="3015787" cy="1287785"/>
            <a:chOff x="0" y="-30484"/>
            <a:chExt cx="3024336" cy="1292696"/>
          </a:xfrm>
        </p:grpSpPr>
        <p:sp>
          <p:nvSpPr>
            <p:cNvPr id="20" name="椭圆 76">
              <a:extLst>
                <a:ext uri="{FF2B5EF4-FFF2-40B4-BE49-F238E27FC236}">
                  <a16:creationId xmlns:a16="http://schemas.microsoft.com/office/drawing/2014/main" id="{4FBF4A4B-B454-4E3F-B83C-53CAF70B3581}"/>
                </a:ext>
              </a:extLst>
            </p:cNvPr>
            <p:cNvSpPr>
              <a:spLocks noChangeArrowheads="1"/>
            </p:cNvSpPr>
            <p:nvPr/>
          </p:nvSpPr>
          <p:spPr bwMode="auto">
            <a:xfrm>
              <a:off x="0" y="120484"/>
              <a:ext cx="496912" cy="497396"/>
            </a:xfrm>
            <a:prstGeom prst="ellipse">
              <a:avLst/>
            </a:prstGeom>
            <a:solidFill>
              <a:schemeClr val="accent4">
                <a:lumMod val="60000"/>
                <a:lumOff val="40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21" name="直接连接符 104">
              <a:extLst>
                <a:ext uri="{FF2B5EF4-FFF2-40B4-BE49-F238E27FC236}">
                  <a16:creationId xmlns:a16="http://schemas.microsoft.com/office/drawing/2014/main" id="{DBF9FF02-CCD7-4634-977A-37FF37C621F2}"/>
                </a:ext>
              </a:extLst>
            </p:cNvPr>
            <p:cNvSpPr>
              <a:spLocks noChangeShapeType="1"/>
            </p:cNvSpPr>
            <p:nvPr/>
          </p:nvSpPr>
          <p:spPr bwMode="auto">
            <a:xfrm flipH="1">
              <a:off x="458810" y="368388"/>
              <a:ext cx="2565526" cy="3178"/>
            </a:xfrm>
            <a:prstGeom prst="line">
              <a:avLst/>
            </a:prstGeom>
            <a:noFill/>
            <a:ln w="6350" cap="flat" cmpd="sng">
              <a:solidFill>
                <a:schemeClr val="accent4">
                  <a:lumMod val="60000"/>
                  <a:lumOff val="40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22" name="TextBox 114">
              <a:extLst>
                <a:ext uri="{FF2B5EF4-FFF2-40B4-BE49-F238E27FC236}">
                  <a16:creationId xmlns:a16="http://schemas.microsoft.com/office/drawing/2014/main" id="{E3EC35B6-8E69-46BD-AD6D-63302C531BAC}"/>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质量要求</a:t>
              </a:r>
            </a:p>
          </p:txBody>
        </p:sp>
        <p:sp>
          <p:nvSpPr>
            <p:cNvPr id="23" name="TextBox 115">
              <a:extLst>
                <a:ext uri="{FF2B5EF4-FFF2-40B4-BE49-F238E27FC236}">
                  <a16:creationId xmlns:a16="http://schemas.microsoft.com/office/drawing/2014/main" id="{96FB595F-E5B9-446F-AEED-AA47ED15BE73}"/>
                </a:ext>
              </a:extLst>
            </p:cNvPr>
            <p:cNvSpPr>
              <a:spLocks noChangeArrowheads="1"/>
            </p:cNvSpPr>
            <p:nvPr/>
          </p:nvSpPr>
          <p:spPr bwMode="auto">
            <a:xfrm flipH="1">
              <a:off x="452460" y="430363"/>
              <a:ext cx="2571876" cy="831849"/>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）并发支持同时至少</a:t>
              </a:r>
              <a:r>
                <a:rPr lang="en-US" altLang="zh-CN" sz="1197" dirty="0">
                  <a:latin typeface="微软雅黑" pitchFamily="34" charset="-122"/>
                  <a:ea typeface="微软雅黑" pitchFamily="34" charset="-122"/>
                </a:rPr>
                <a:t>1000</a:t>
              </a:r>
              <a:r>
                <a:rPr lang="zh-CN" altLang="en-US" sz="1197" dirty="0">
                  <a:latin typeface="微软雅黑" pitchFamily="34" charset="-122"/>
                  <a:ea typeface="微软雅黑" pitchFamily="34" charset="-122"/>
                </a:rPr>
                <a:t>人同时在线观看节目；</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）视频质量要求：</a:t>
              </a:r>
              <a:r>
                <a:rPr lang="en-US" altLang="zh-CN" sz="1197" dirty="0">
                  <a:latin typeface="微软雅黑" pitchFamily="34" charset="-122"/>
                  <a:ea typeface="微软雅黑" pitchFamily="34" charset="-122"/>
                </a:rPr>
                <a:t>1080P</a:t>
              </a:r>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720P</a:t>
              </a:r>
              <a:r>
                <a:rPr lang="zh-CN" altLang="en-US" sz="1197" dirty="0">
                  <a:latin typeface="微软雅黑" pitchFamily="34" charset="-122"/>
                  <a:ea typeface="微软雅黑" pitchFamily="34" charset="-122"/>
                </a:rPr>
                <a:t>、标清</a:t>
              </a:r>
            </a:p>
          </p:txBody>
        </p:sp>
      </p:grpSp>
      <p:grpSp>
        <p:nvGrpSpPr>
          <p:cNvPr id="24" name="Group 34">
            <a:extLst>
              <a:ext uri="{FF2B5EF4-FFF2-40B4-BE49-F238E27FC236}">
                <a16:creationId xmlns:a16="http://schemas.microsoft.com/office/drawing/2014/main" id="{26FF370B-0D25-48AB-A1C7-B257F73257C9}"/>
              </a:ext>
            </a:extLst>
          </p:cNvPr>
          <p:cNvGrpSpPr>
            <a:grpSpLocks/>
          </p:cNvGrpSpPr>
          <p:nvPr/>
        </p:nvGrpSpPr>
        <p:grpSpPr bwMode="auto">
          <a:xfrm>
            <a:off x="6206070" y="4858623"/>
            <a:ext cx="3015787" cy="919478"/>
            <a:chOff x="0" y="-30484"/>
            <a:chExt cx="3024336" cy="922985"/>
          </a:xfrm>
        </p:grpSpPr>
        <p:sp>
          <p:nvSpPr>
            <p:cNvPr id="25" name="椭圆 76">
              <a:extLst>
                <a:ext uri="{FF2B5EF4-FFF2-40B4-BE49-F238E27FC236}">
                  <a16:creationId xmlns:a16="http://schemas.microsoft.com/office/drawing/2014/main" id="{E5EAEDC9-B264-48F6-ADC9-18DAEE22F039}"/>
                </a:ext>
              </a:extLst>
            </p:cNvPr>
            <p:cNvSpPr>
              <a:spLocks noChangeArrowheads="1"/>
            </p:cNvSpPr>
            <p:nvPr/>
          </p:nvSpPr>
          <p:spPr bwMode="auto">
            <a:xfrm>
              <a:off x="0" y="120484"/>
              <a:ext cx="496912" cy="497396"/>
            </a:xfrm>
            <a:prstGeom prst="ellipse">
              <a:avLst/>
            </a:prstGeom>
            <a:solidFill>
              <a:schemeClr val="accent4">
                <a:lumMod val="60000"/>
                <a:lumOff val="40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26" name="直接连接符 104">
              <a:extLst>
                <a:ext uri="{FF2B5EF4-FFF2-40B4-BE49-F238E27FC236}">
                  <a16:creationId xmlns:a16="http://schemas.microsoft.com/office/drawing/2014/main" id="{7839C910-A6F0-4253-9AFB-87DC6209E25F}"/>
                </a:ext>
              </a:extLst>
            </p:cNvPr>
            <p:cNvSpPr>
              <a:spLocks noChangeShapeType="1"/>
            </p:cNvSpPr>
            <p:nvPr/>
          </p:nvSpPr>
          <p:spPr bwMode="auto">
            <a:xfrm flipH="1" flipV="1">
              <a:off x="458810" y="371566"/>
              <a:ext cx="2273310" cy="2662"/>
            </a:xfrm>
            <a:prstGeom prst="line">
              <a:avLst/>
            </a:prstGeom>
            <a:noFill/>
            <a:ln w="6350" cap="flat" cmpd="sng">
              <a:solidFill>
                <a:schemeClr val="accent4">
                  <a:lumMod val="60000"/>
                  <a:lumOff val="40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27" name="TextBox 114">
              <a:extLst>
                <a:ext uri="{FF2B5EF4-FFF2-40B4-BE49-F238E27FC236}">
                  <a16:creationId xmlns:a16="http://schemas.microsoft.com/office/drawing/2014/main" id="{AAA8DFD0-B971-4DAC-BA4F-5D99CBB6BDAC}"/>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网络硬件</a:t>
              </a:r>
            </a:p>
          </p:txBody>
        </p:sp>
        <p:sp>
          <p:nvSpPr>
            <p:cNvPr id="28" name="TextBox 115">
              <a:extLst>
                <a:ext uri="{FF2B5EF4-FFF2-40B4-BE49-F238E27FC236}">
                  <a16:creationId xmlns:a16="http://schemas.microsoft.com/office/drawing/2014/main" id="{8551B022-3374-4982-9D19-F8D59121E35A}"/>
                </a:ext>
              </a:extLst>
            </p:cNvPr>
            <p:cNvSpPr>
              <a:spLocks noChangeArrowheads="1"/>
            </p:cNvSpPr>
            <p:nvPr/>
          </p:nvSpPr>
          <p:spPr bwMode="auto">
            <a:xfrm flipH="1">
              <a:off x="452460" y="430363"/>
              <a:ext cx="2571876" cy="462138"/>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）办公网络</a:t>
              </a:r>
              <a:r>
                <a:rPr lang="en-US" altLang="zh-CN" sz="1197" dirty="0">
                  <a:latin typeface="微软雅黑" pitchFamily="34" charset="-122"/>
                  <a:ea typeface="微软雅黑" pitchFamily="34" charset="-122"/>
                </a:rPr>
                <a:t>+ VPN</a:t>
              </a:r>
              <a:r>
                <a:rPr lang="zh-CN" altLang="en-US" sz="1197" dirty="0">
                  <a:latin typeface="微软雅黑" pitchFamily="34" charset="-122"/>
                  <a:ea typeface="微软雅黑" pitchFamily="34" charset="-122"/>
                </a:rPr>
                <a:t>；</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）采用移动云资源</a:t>
              </a:r>
            </a:p>
          </p:txBody>
        </p:sp>
      </p:grpSp>
      <p:grpSp>
        <p:nvGrpSpPr>
          <p:cNvPr id="29" name="组合 28">
            <a:extLst>
              <a:ext uri="{FF2B5EF4-FFF2-40B4-BE49-F238E27FC236}">
                <a16:creationId xmlns:a16="http://schemas.microsoft.com/office/drawing/2014/main" id="{C0577B6B-CDF0-4CAA-B32E-05CA5CA10DC8}"/>
              </a:ext>
            </a:extLst>
          </p:cNvPr>
          <p:cNvGrpSpPr/>
          <p:nvPr/>
        </p:nvGrpSpPr>
        <p:grpSpPr>
          <a:xfrm>
            <a:off x="3281821" y="2350201"/>
            <a:ext cx="2924249" cy="1193594"/>
            <a:chOff x="3278226" y="1189735"/>
            <a:chExt cx="2932395" cy="1196919"/>
          </a:xfrm>
        </p:grpSpPr>
        <p:sp>
          <p:nvSpPr>
            <p:cNvPr id="30" name="椭圆 72">
              <a:extLst>
                <a:ext uri="{FF2B5EF4-FFF2-40B4-BE49-F238E27FC236}">
                  <a16:creationId xmlns:a16="http://schemas.microsoft.com/office/drawing/2014/main" id="{FD471B81-086B-42CF-A47C-42C7F7038709}"/>
                </a:ext>
              </a:extLst>
            </p:cNvPr>
            <p:cNvSpPr>
              <a:spLocks noChangeArrowheads="1"/>
            </p:cNvSpPr>
            <p:nvPr/>
          </p:nvSpPr>
          <p:spPr bwMode="auto">
            <a:xfrm>
              <a:off x="3278226" y="1320613"/>
              <a:ext cx="496888" cy="496888"/>
            </a:xfrm>
            <a:prstGeom prst="ellipse">
              <a:avLst/>
            </a:prstGeom>
            <a:solidFill>
              <a:srgbClr val="FF7300"/>
            </a:solidFill>
            <a:ln>
              <a:noFill/>
            </a:ln>
            <a:extLst/>
          </p:spPr>
          <p:txBody>
            <a:bodyPr/>
            <a:lstStyle/>
            <a:p>
              <a:pPr defTabSz="911840"/>
              <a:endParaRPr lang="zh-CN" altLang="zh-CN" sz="1994">
                <a:latin typeface="微软雅黑" pitchFamily="34" charset="-122"/>
                <a:ea typeface="微软雅黑" pitchFamily="34" charset="-122"/>
                <a:sym typeface="Calibri" pitchFamily="34" charset="0"/>
              </a:endParaRPr>
            </a:p>
          </p:txBody>
        </p:sp>
        <p:sp>
          <p:nvSpPr>
            <p:cNvPr id="31" name="TextBox 112">
              <a:extLst>
                <a:ext uri="{FF2B5EF4-FFF2-40B4-BE49-F238E27FC236}">
                  <a16:creationId xmlns:a16="http://schemas.microsoft.com/office/drawing/2014/main" id="{7757A567-8F4D-453D-AA7B-FCF4C5E58970}"/>
                </a:ext>
              </a:extLst>
            </p:cNvPr>
            <p:cNvSpPr>
              <a:spLocks noChangeArrowheads="1"/>
            </p:cNvSpPr>
            <p:nvPr/>
          </p:nvSpPr>
          <p:spPr bwMode="auto">
            <a:xfrm flipH="1">
              <a:off x="3383283" y="1189735"/>
              <a:ext cx="2827338" cy="369332"/>
            </a:xfrm>
            <a:prstGeom prst="rect">
              <a:avLst/>
            </a:prstGeom>
            <a:noFill/>
            <a:ln>
              <a:noFill/>
            </a:ln>
            <a:extLst/>
          </p:spPr>
          <p:txBody>
            <a:bodyPr/>
            <a:lstStyle/>
            <a:p>
              <a:pPr algn="ctr" defTabSz="911840"/>
              <a:r>
                <a:rPr lang="zh-CN" altLang="en-US" dirty="0">
                  <a:solidFill>
                    <a:schemeClr val="tx1"/>
                  </a:solidFill>
                  <a:latin typeface="微软雅黑" pitchFamily="34" charset="-122"/>
                  <a:ea typeface="微软雅黑" pitchFamily="34" charset="-122"/>
                </a:rPr>
                <a:t>在线直播</a:t>
              </a:r>
            </a:p>
          </p:txBody>
        </p:sp>
        <p:sp>
          <p:nvSpPr>
            <p:cNvPr id="32" name="TextBox 113">
              <a:extLst>
                <a:ext uri="{FF2B5EF4-FFF2-40B4-BE49-F238E27FC236}">
                  <a16:creationId xmlns:a16="http://schemas.microsoft.com/office/drawing/2014/main" id="{3BC7968F-4CF6-44BD-9216-8B91BA449851}"/>
                </a:ext>
              </a:extLst>
            </p:cNvPr>
            <p:cNvSpPr>
              <a:spLocks noChangeArrowheads="1"/>
            </p:cNvSpPr>
            <p:nvPr/>
          </p:nvSpPr>
          <p:spPr bwMode="auto">
            <a:xfrm flipH="1">
              <a:off x="3717217" y="1555657"/>
              <a:ext cx="2444895" cy="830997"/>
            </a:xfrm>
            <a:prstGeom prst="rect">
              <a:avLst/>
            </a:prstGeom>
            <a:noFill/>
            <a:ln>
              <a:noFill/>
            </a:ln>
            <a:extLst/>
          </p:spPr>
          <p:txBody>
            <a:bodyPr/>
            <a:lstStyle/>
            <a:p>
              <a:pPr defTabSz="911840"/>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）采编人员采集现场视频并通过转码传输设备将内容通过“平台”发布给终端用户观看；</a:t>
              </a:r>
            </a:p>
            <a:p>
              <a:pPr defTabSz="91184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）用户可通过终端观看视频；</a:t>
              </a:r>
            </a:p>
          </p:txBody>
        </p:sp>
        <p:sp>
          <p:nvSpPr>
            <p:cNvPr id="33" name="直接连接符 93">
              <a:extLst>
                <a:ext uri="{FF2B5EF4-FFF2-40B4-BE49-F238E27FC236}">
                  <a16:creationId xmlns:a16="http://schemas.microsoft.com/office/drawing/2014/main" id="{42BD9199-F480-4E9F-9082-AA35CBFE4AB1}"/>
                </a:ext>
              </a:extLst>
            </p:cNvPr>
            <p:cNvSpPr>
              <a:spLocks noChangeShapeType="1"/>
            </p:cNvSpPr>
            <p:nvPr/>
          </p:nvSpPr>
          <p:spPr bwMode="auto">
            <a:xfrm flipH="1">
              <a:off x="3596975" y="1555026"/>
              <a:ext cx="2431404" cy="10613"/>
            </a:xfrm>
            <a:prstGeom prst="line">
              <a:avLst/>
            </a:prstGeom>
            <a:noFill/>
            <a:ln w="6350" cap="flat" cmpd="sng">
              <a:solidFill>
                <a:srgbClr val="FF7300"/>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grpSp>
      <p:grpSp>
        <p:nvGrpSpPr>
          <p:cNvPr id="34" name="组合 33">
            <a:extLst>
              <a:ext uri="{FF2B5EF4-FFF2-40B4-BE49-F238E27FC236}">
                <a16:creationId xmlns:a16="http://schemas.microsoft.com/office/drawing/2014/main" id="{F15D0028-11CC-4382-81DC-55EB8D30EF1B}"/>
              </a:ext>
            </a:extLst>
          </p:cNvPr>
          <p:cNvGrpSpPr/>
          <p:nvPr/>
        </p:nvGrpSpPr>
        <p:grpSpPr>
          <a:xfrm>
            <a:off x="6221899" y="2323446"/>
            <a:ext cx="2800687" cy="1287785"/>
            <a:chOff x="6226495" y="1162906"/>
            <a:chExt cx="2808488" cy="1291372"/>
          </a:xfrm>
        </p:grpSpPr>
        <p:grpSp>
          <p:nvGrpSpPr>
            <p:cNvPr id="35" name="Group 34">
              <a:extLst>
                <a:ext uri="{FF2B5EF4-FFF2-40B4-BE49-F238E27FC236}">
                  <a16:creationId xmlns:a16="http://schemas.microsoft.com/office/drawing/2014/main" id="{1171DEAD-AB6C-417E-92AC-AD045FEAFC74}"/>
                </a:ext>
              </a:extLst>
            </p:cNvPr>
            <p:cNvGrpSpPr>
              <a:grpSpLocks/>
            </p:cNvGrpSpPr>
            <p:nvPr/>
          </p:nvGrpSpPr>
          <p:grpSpPr bwMode="auto">
            <a:xfrm>
              <a:off x="6226495" y="1162906"/>
              <a:ext cx="2808488" cy="1291372"/>
              <a:chOff x="0" y="-30484"/>
              <a:chExt cx="2808625" cy="1292696"/>
            </a:xfrm>
          </p:grpSpPr>
          <p:sp>
            <p:nvSpPr>
              <p:cNvPr id="37" name="椭圆 76">
                <a:extLst>
                  <a:ext uri="{FF2B5EF4-FFF2-40B4-BE49-F238E27FC236}">
                    <a16:creationId xmlns:a16="http://schemas.microsoft.com/office/drawing/2014/main" id="{3AADB120-B95C-4098-B301-4DC230955E68}"/>
                  </a:ext>
                </a:extLst>
              </p:cNvPr>
              <p:cNvSpPr>
                <a:spLocks noChangeArrowheads="1"/>
              </p:cNvSpPr>
              <p:nvPr/>
            </p:nvSpPr>
            <p:spPr bwMode="auto">
              <a:xfrm>
                <a:off x="0" y="120484"/>
                <a:ext cx="496912" cy="497396"/>
              </a:xfrm>
              <a:prstGeom prst="ellipse">
                <a:avLst/>
              </a:prstGeom>
              <a:solidFill>
                <a:srgbClr val="FF7300"/>
              </a:solidFill>
              <a:ln>
                <a:noFill/>
              </a:ln>
              <a:extLst/>
            </p:spPr>
            <p:txBody>
              <a:bodyPr/>
              <a:lstStyle/>
              <a:p>
                <a:pPr defTabSz="911840"/>
                <a:endParaRPr lang="zh-CN" altLang="zh-CN" sz="1994">
                  <a:latin typeface="微软雅黑" pitchFamily="34" charset="-122"/>
                  <a:ea typeface="微软雅黑" pitchFamily="34" charset="-122"/>
                  <a:sym typeface="Calibri" pitchFamily="34" charset="0"/>
                </a:endParaRPr>
              </a:p>
            </p:txBody>
          </p:sp>
          <p:sp>
            <p:nvSpPr>
              <p:cNvPr id="38" name="TextBox 114">
                <a:extLst>
                  <a:ext uri="{FF2B5EF4-FFF2-40B4-BE49-F238E27FC236}">
                    <a16:creationId xmlns:a16="http://schemas.microsoft.com/office/drawing/2014/main" id="{68F5C342-3020-4A31-8385-D55EE2B842FB}"/>
                  </a:ext>
                </a:extLst>
              </p:cNvPr>
              <p:cNvSpPr>
                <a:spLocks noChangeArrowheads="1"/>
              </p:cNvSpPr>
              <p:nvPr/>
            </p:nvSpPr>
            <p:spPr bwMode="auto">
              <a:xfrm flipH="1">
                <a:off x="965247" y="-30484"/>
                <a:ext cx="1559001" cy="400520"/>
              </a:xfrm>
              <a:prstGeom prst="rect">
                <a:avLst/>
              </a:prstGeom>
              <a:noFill/>
              <a:ln>
                <a:noFill/>
              </a:ln>
              <a:extLst/>
            </p:spPr>
            <p:txBody>
              <a:bodyPr/>
              <a:lstStyle/>
              <a:p>
                <a:pPr algn="ctr" defTabSz="911840"/>
                <a:r>
                  <a:rPr lang="zh-CN" altLang="en-US" dirty="0">
                    <a:latin typeface="微软雅黑" pitchFamily="34" charset="-122"/>
                    <a:ea typeface="微软雅黑" pitchFamily="34" charset="-122"/>
                  </a:rPr>
                  <a:t>社交互动</a:t>
                </a:r>
              </a:p>
            </p:txBody>
          </p:sp>
          <p:sp>
            <p:nvSpPr>
              <p:cNvPr id="39" name="TextBox 115">
                <a:extLst>
                  <a:ext uri="{FF2B5EF4-FFF2-40B4-BE49-F238E27FC236}">
                    <a16:creationId xmlns:a16="http://schemas.microsoft.com/office/drawing/2014/main" id="{75823087-77BE-47BF-B099-D8F9980559E0}"/>
                  </a:ext>
                </a:extLst>
              </p:cNvPr>
              <p:cNvSpPr>
                <a:spLocks noChangeArrowheads="1"/>
              </p:cNvSpPr>
              <p:nvPr/>
            </p:nvSpPr>
            <p:spPr bwMode="auto">
              <a:xfrm flipH="1">
                <a:off x="412117" y="430363"/>
                <a:ext cx="2396508" cy="831849"/>
              </a:xfrm>
              <a:prstGeom prst="rect">
                <a:avLst/>
              </a:prstGeom>
              <a:noFill/>
              <a:ln>
                <a:noFill/>
              </a:ln>
              <a:extLst/>
            </p:spPr>
            <p:txBody>
              <a:bodyPr/>
              <a:lstStyle/>
              <a:p>
                <a:pPr defTabSz="91184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）用户观看视频同时可使用弹幕功能；</a:t>
                </a:r>
              </a:p>
              <a:p>
                <a:pPr defTabSz="91184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）用户可发表评论；</a:t>
                </a:r>
              </a:p>
              <a:p>
                <a:pPr defTabSz="91184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3</a:t>
                </a:r>
                <a:r>
                  <a:rPr lang="zh-CN" altLang="en-US" sz="1197" dirty="0">
                    <a:latin typeface="微软雅黑" pitchFamily="34" charset="-122"/>
                    <a:ea typeface="微软雅黑" pitchFamily="34" charset="-122"/>
                  </a:rPr>
                  <a:t>）可点赞、评分</a:t>
                </a:r>
              </a:p>
            </p:txBody>
          </p:sp>
        </p:grpSp>
        <p:sp>
          <p:nvSpPr>
            <p:cNvPr id="36" name="直接连接符 93">
              <a:extLst>
                <a:ext uri="{FF2B5EF4-FFF2-40B4-BE49-F238E27FC236}">
                  <a16:creationId xmlns:a16="http://schemas.microsoft.com/office/drawing/2014/main" id="{1E06B9C6-DC64-4170-A6DF-9B402A6347E7}"/>
                </a:ext>
              </a:extLst>
            </p:cNvPr>
            <p:cNvSpPr>
              <a:spLocks noChangeShapeType="1"/>
            </p:cNvSpPr>
            <p:nvPr/>
          </p:nvSpPr>
          <p:spPr bwMode="auto">
            <a:xfrm flipH="1">
              <a:off x="6511204" y="1555610"/>
              <a:ext cx="2431404" cy="10613"/>
            </a:xfrm>
            <a:prstGeom prst="line">
              <a:avLst/>
            </a:prstGeom>
            <a:noFill/>
            <a:ln w="6350" cap="flat" cmpd="sng">
              <a:solidFill>
                <a:srgbClr val="FF7300"/>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grpSp>
      <p:sp>
        <p:nvSpPr>
          <p:cNvPr id="40" name="直接连接符 100">
            <a:extLst>
              <a:ext uri="{FF2B5EF4-FFF2-40B4-BE49-F238E27FC236}">
                <a16:creationId xmlns:a16="http://schemas.microsoft.com/office/drawing/2014/main" id="{1B00A24F-4365-4A9F-B396-2C1358A367B2}"/>
              </a:ext>
            </a:extLst>
          </p:cNvPr>
          <p:cNvSpPr>
            <a:spLocks noChangeShapeType="1"/>
          </p:cNvSpPr>
          <p:nvPr/>
        </p:nvSpPr>
        <p:spPr bwMode="auto">
          <a:xfrm flipH="1">
            <a:off x="1692397" y="6365750"/>
            <a:ext cx="2551942" cy="0"/>
          </a:xfrm>
          <a:prstGeom prst="line">
            <a:avLst/>
          </a:prstGeom>
          <a:noFill/>
          <a:ln w="6350" cap="flat" cmpd="sng">
            <a:solidFill>
              <a:schemeClr val="accent3">
                <a:lumMod val="75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41" name="TextBox 54">
            <a:extLst>
              <a:ext uri="{FF2B5EF4-FFF2-40B4-BE49-F238E27FC236}">
                <a16:creationId xmlns:a16="http://schemas.microsoft.com/office/drawing/2014/main" id="{3F4670A4-7474-426F-82C5-CBDEC23C77A1}"/>
              </a:ext>
            </a:extLst>
          </p:cNvPr>
          <p:cNvSpPr txBox="1"/>
          <p:nvPr/>
        </p:nvSpPr>
        <p:spPr>
          <a:xfrm>
            <a:off x="325726" y="786041"/>
            <a:ext cx="8459042" cy="1196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lang="zh-CN" altLang="en-US" dirty="0">
                <a:solidFill>
                  <a:srgbClr val="000000"/>
                </a:solidFill>
                <a:latin typeface="微软雅黑" pitchFamily="34" charset="-122"/>
                <a:ea typeface="微软雅黑" pitchFamily="34" charset="-122"/>
              </a:rPr>
              <a:t>企业内部宣传工作是做好企业领导工作的基本方法和重要手段，是企业内部最好的沟通桥梁。随着移动互联网技术的不断创新，企业宣传已不仅仅依赖传统的纸媒和广播而需要更先进的技术更丰富的手段已达到更直观的效果，成为企业与员工最好的沟通桥梁。</a:t>
            </a:r>
            <a:endParaRPr lang="en-US" altLang="zh-CN" dirty="0">
              <a:solidFill>
                <a:srgbClr val="000000"/>
              </a:solidFill>
              <a:latin typeface="微软雅黑" pitchFamily="34" charset="-122"/>
              <a:ea typeface="微软雅黑" pitchFamily="34" charset="-122"/>
            </a:endParaRPr>
          </a:p>
        </p:txBody>
      </p:sp>
      <p:grpSp>
        <p:nvGrpSpPr>
          <p:cNvPr id="42" name="Group 34">
            <a:extLst>
              <a:ext uri="{FF2B5EF4-FFF2-40B4-BE49-F238E27FC236}">
                <a16:creationId xmlns:a16="http://schemas.microsoft.com/office/drawing/2014/main" id="{AC1C1C7B-D16E-4DDE-AFCC-BE65E60311E5}"/>
              </a:ext>
            </a:extLst>
          </p:cNvPr>
          <p:cNvGrpSpPr>
            <a:grpSpLocks/>
          </p:cNvGrpSpPr>
          <p:nvPr/>
        </p:nvGrpSpPr>
        <p:grpSpPr bwMode="auto">
          <a:xfrm>
            <a:off x="68220" y="3693645"/>
            <a:ext cx="3015787" cy="1471938"/>
            <a:chOff x="0" y="-30484"/>
            <a:chExt cx="3024336" cy="1477551"/>
          </a:xfrm>
        </p:grpSpPr>
        <p:sp>
          <p:nvSpPr>
            <p:cNvPr id="43" name="椭圆 76">
              <a:extLst>
                <a:ext uri="{FF2B5EF4-FFF2-40B4-BE49-F238E27FC236}">
                  <a16:creationId xmlns:a16="http://schemas.microsoft.com/office/drawing/2014/main" id="{90844FA6-E1AD-4D76-8045-C96ACF7BA89A}"/>
                </a:ext>
              </a:extLst>
            </p:cNvPr>
            <p:cNvSpPr>
              <a:spLocks noChangeArrowheads="1"/>
            </p:cNvSpPr>
            <p:nvPr/>
          </p:nvSpPr>
          <p:spPr bwMode="auto">
            <a:xfrm>
              <a:off x="0" y="120484"/>
              <a:ext cx="496912" cy="497396"/>
            </a:xfrm>
            <a:prstGeom prst="ellipse">
              <a:avLst/>
            </a:prstGeom>
            <a:solidFill>
              <a:schemeClr val="accent1">
                <a:lumMod val="75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44" name="直接连接符 104">
              <a:extLst>
                <a:ext uri="{FF2B5EF4-FFF2-40B4-BE49-F238E27FC236}">
                  <a16:creationId xmlns:a16="http://schemas.microsoft.com/office/drawing/2014/main" id="{36BA8F28-BA5C-45D8-951C-78A43B03DE40}"/>
                </a:ext>
              </a:extLst>
            </p:cNvPr>
            <p:cNvSpPr>
              <a:spLocks noChangeShapeType="1"/>
            </p:cNvSpPr>
            <p:nvPr/>
          </p:nvSpPr>
          <p:spPr bwMode="auto">
            <a:xfrm flipH="1">
              <a:off x="458810" y="368388"/>
              <a:ext cx="2565526" cy="3178"/>
            </a:xfrm>
            <a:prstGeom prst="line">
              <a:avLst/>
            </a:prstGeom>
            <a:noFill/>
            <a:ln w="6350" cap="flat" cmpd="sng">
              <a:solidFill>
                <a:schemeClr val="accent1">
                  <a:lumMod val="75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45" name="TextBox 114">
              <a:extLst>
                <a:ext uri="{FF2B5EF4-FFF2-40B4-BE49-F238E27FC236}">
                  <a16:creationId xmlns:a16="http://schemas.microsoft.com/office/drawing/2014/main" id="{1BCADE10-E4E7-479F-BCCC-5A9E5EE2503C}"/>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lang="zh-CN" altLang="en-US" dirty="0">
                  <a:latin typeface="微软雅黑" pitchFamily="34" charset="-122"/>
                  <a:ea typeface="微软雅黑" pitchFamily="34" charset="-122"/>
                </a:rPr>
                <a:t>企业宣传</a:t>
              </a:r>
              <a:endParaRPr kumimoji="0" lang="zh-CN" altLang="en-US" kern="0" dirty="0">
                <a:solidFill>
                  <a:sysClr val="windowText" lastClr="000000"/>
                </a:solidFill>
                <a:latin typeface="微软雅黑" pitchFamily="34" charset="-122"/>
                <a:ea typeface="微软雅黑" pitchFamily="34" charset="-122"/>
              </a:endParaRPr>
            </a:p>
          </p:txBody>
        </p:sp>
        <p:sp>
          <p:nvSpPr>
            <p:cNvPr id="46" name="TextBox 115">
              <a:extLst>
                <a:ext uri="{FF2B5EF4-FFF2-40B4-BE49-F238E27FC236}">
                  <a16:creationId xmlns:a16="http://schemas.microsoft.com/office/drawing/2014/main" id="{31EAA42E-BC39-418E-83B6-4FC5E48F90CC}"/>
                </a:ext>
              </a:extLst>
            </p:cNvPr>
            <p:cNvSpPr>
              <a:spLocks noChangeArrowheads="1"/>
            </p:cNvSpPr>
            <p:nvPr/>
          </p:nvSpPr>
          <p:spPr bwMode="auto">
            <a:xfrm flipH="1">
              <a:off x="452460" y="430363"/>
              <a:ext cx="2571876" cy="1016704"/>
            </a:xfrm>
            <a:prstGeom prst="rect">
              <a:avLst/>
            </a:prstGeom>
            <a:noFill/>
            <a:ln>
              <a:noFill/>
            </a:ln>
            <a:extLst/>
          </p:spPr>
          <p:txBody>
            <a:bodyPr>
              <a:spAutoFit/>
            </a:bodyPr>
            <a:lstStyle/>
            <a:p>
              <a:pPr algn="l" rtl="0" latinLnBrk="1" hangingPunct="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a:t>
              </a:r>
              <a:r>
                <a:rPr lang="zh-CN" altLang="en-US" sz="1197" dirty="0">
                  <a:solidFill>
                    <a:srgbClr val="000000"/>
                  </a:solidFill>
                  <a:latin typeface="微软雅黑" pitchFamily="34" charset="-122"/>
                  <a:ea typeface="微软雅黑" pitchFamily="34" charset="-122"/>
                </a:rPr>
                <a:t>行业用户新闻、文化宣传等视频定时播放；</a:t>
              </a:r>
              <a:endParaRPr lang="en-US" altLang="zh-CN" sz="1197" dirty="0">
                <a:solidFill>
                  <a:srgbClr val="000000"/>
                </a:solidFill>
                <a:latin typeface="微软雅黑" pitchFamily="34" charset="-122"/>
                <a:ea typeface="微软雅黑" pitchFamily="34" charset="-122"/>
              </a:endParaRPr>
            </a:p>
            <a:p>
              <a:pPr algn="l" rtl="0" latinLnBrk="1" hangingPunct="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）短片宣传展播、在线教学，视频指导等</a:t>
              </a:r>
              <a:endParaRPr lang="en-US" altLang="zh-CN" sz="1197" dirty="0">
                <a:latin typeface="微软雅黑" pitchFamily="34" charset="-122"/>
                <a:ea typeface="微软雅黑" pitchFamily="34" charset="-122"/>
              </a:endParaRPr>
            </a:p>
            <a:p>
              <a:pPr algn="l" rtl="0" latinLnBrk="1" hangingPunct="0"/>
              <a:endParaRPr lang="en-US" altLang="zh-CN" sz="1197" dirty="0">
                <a:solidFill>
                  <a:srgbClr val="000000"/>
                </a:solidFill>
                <a:latin typeface="微软雅黑" pitchFamily="34" charset="-122"/>
                <a:ea typeface="微软雅黑" pitchFamily="34" charset="-122"/>
              </a:endParaRPr>
            </a:p>
          </p:txBody>
        </p:sp>
      </p:grpSp>
      <p:grpSp>
        <p:nvGrpSpPr>
          <p:cNvPr id="47" name="Group 34">
            <a:extLst>
              <a:ext uri="{FF2B5EF4-FFF2-40B4-BE49-F238E27FC236}">
                <a16:creationId xmlns:a16="http://schemas.microsoft.com/office/drawing/2014/main" id="{98B670BA-65C7-42A7-BF00-F75C2B2BD3F2}"/>
              </a:ext>
            </a:extLst>
          </p:cNvPr>
          <p:cNvGrpSpPr>
            <a:grpSpLocks/>
          </p:cNvGrpSpPr>
          <p:nvPr/>
        </p:nvGrpSpPr>
        <p:grpSpPr bwMode="auto">
          <a:xfrm>
            <a:off x="3212314" y="3700940"/>
            <a:ext cx="3015787" cy="919479"/>
            <a:chOff x="0" y="-30484"/>
            <a:chExt cx="3024336" cy="922985"/>
          </a:xfrm>
        </p:grpSpPr>
        <p:sp>
          <p:nvSpPr>
            <p:cNvPr id="48" name="椭圆 76">
              <a:extLst>
                <a:ext uri="{FF2B5EF4-FFF2-40B4-BE49-F238E27FC236}">
                  <a16:creationId xmlns:a16="http://schemas.microsoft.com/office/drawing/2014/main" id="{DD8FDB9A-4005-419F-B035-5D7FEC9FB6BE}"/>
                </a:ext>
              </a:extLst>
            </p:cNvPr>
            <p:cNvSpPr>
              <a:spLocks noChangeArrowheads="1"/>
            </p:cNvSpPr>
            <p:nvPr/>
          </p:nvSpPr>
          <p:spPr bwMode="auto">
            <a:xfrm>
              <a:off x="0" y="120484"/>
              <a:ext cx="496912" cy="497396"/>
            </a:xfrm>
            <a:prstGeom prst="ellipse">
              <a:avLst/>
            </a:prstGeom>
            <a:solidFill>
              <a:schemeClr val="accent1">
                <a:lumMod val="75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49" name="直接连接符 104">
              <a:extLst>
                <a:ext uri="{FF2B5EF4-FFF2-40B4-BE49-F238E27FC236}">
                  <a16:creationId xmlns:a16="http://schemas.microsoft.com/office/drawing/2014/main" id="{421E27A0-EF35-48BB-B81C-C868310E8AEB}"/>
                </a:ext>
              </a:extLst>
            </p:cNvPr>
            <p:cNvSpPr>
              <a:spLocks noChangeShapeType="1"/>
            </p:cNvSpPr>
            <p:nvPr/>
          </p:nvSpPr>
          <p:spPr bwMode="auto">
            <a:xfrm flipH="1">
              <a:off x="458810" y="368388"/>
              <a:ext cx="2361181" cy="3178"/>
            </a:xfrm>
            <a:prstGeom prst="line">
              <a:avLst/>
            </a:prstGeom>
            <a:noFill/>
            <a:ln w="6350" cap="flat" cmpd="sng">
              <a:solidFill>
                <a:schemeClr val="accent1">
                  <a:lumMod val="75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50" name="TextBox 114">
              <a:extLst>
                <a:ext uri="{FF2B5EF4-FFF2-40B4-BE49-F238E27FC236}">
                  <a16:creationId xmlns:a16="http://schemas.microsoft.com/office/drawing/2014/main" id="{786FFFD8-5362-4BEA-B89F-C070E687F4EA}"/>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信息广告</a:t>
              </a:r>
            </a:p>
          </p:txBody>
        </p:sp>
        <p:sp>
          <p:nvSpPr>
            <p:cNvPr id="51" name="TextBox 115">
              <a:extLst>
                <a:ext uri="{FF2B5EF4-FFF2-40B4-BE49-F238E27FC236}">
                  <a16:creationId xmlns:a16="http://schemas.microsoft.com/office/drawing/2014/main" id="{A9F40ABC-75DE-4462-8785-F1B2665F4F46}"/>
                </a:ext>
              </a:extLst>
            </p:cNvPr>
            <p:cNvSpPr>
              <a:spLocks noChangeArrowheads="1"/>
            </p:cNvSpPr>
            <p:nvPr/>
          </p:nvSpPr>
          <p:spPr bwMode="auto">
            <a:xfrm flipH="1">
              <a:off x="452460" y="430363"/>
              <a:ext cx="2571876" cy="462138"/>
            </a:xfrm>
            <a:prstGeom prst="rect">
              <a:avLst/>
            </a:prstGeom>
            <a:noFill/>
            <a:ln>
              <a:noFill/>
            </a:ln>
            <a:extLst/>
          </p:spPr>
          <p:txBody>
            <a:bodyPr>
              <a:spAutoFit/>
            </a:bodyPr>
            <a:lstStyle/>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a:t>
              </a:r>
              <a:r>
                <a:rPr lang="zh-CN" altLang="en-US" sz="1197" dirty="0">
                  <a:solidFill>
                    <a:srgbClr val="000000"/>
                  </a:solidFill>
                  <a:latin typeface="微软雅黑" pitchFamily="34" charset="-122"/>
                  <a:ea typeface="微软雅黑" pitchFamily="34" charset="-122"/>
                </a:rPr>
                <a:t>资讯、滚动条广播等； </a:t>
              </a:r>
              <a:r>
                <a:rPr lang="zh-CN" altLang="en-US" sz="1197" dirty="0">
                  <a:latin typeface="微软雅黑" pitchFamily="34" charset="-122"/>
                  <a:ea typeface="微软雅黑" pitchFamily="34" charset="-122"/>
                </a:rPr>
                <a:t>；</a:t>
              </a:r>
            </a:p>
            <a:p>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2</a:t>
              </a:r>
              <a:r>
                <a:rPr lang="zh-CN" altLang="en-US" sz="1197" dirty="0">
                  <a:latin typeface="微软雅黑" pitchFamily="34" charset="-122"/>
                  <a:ea typeface="微软雅黑" pitchFamily="34" charset="-122"/>
                </a:rPr>
                <a:t>）</a:t>
              </a:r>
              <a:r>
                <a:rPr lang="zh-CN" altLang="en-US" sz="1197" dirty="0">
                  <a:solidFill>
                    <a:srgbClr val="000000"/>
                  </a:solidFill>
                  <a:latin typeface="微软雅黑" pitchFamily="34" charset="-122"/>
                  <a:ea typeface="微软雅黑" pitchFamily="34" charset="-122"/>
                </a:rPr>
                <a:t>开机时播放企业广告</a:t>
              </a:r>
              <a:r>
                <a:rPr lang="zh-CN" altLang="en-US" sz="1197" dirty="0">
                  <a:latin typeface="微软雅黑" pitchFamily="34" charset="-122"/>
                  <a:ea typeface="微软雅黑" pitchFamily="34" charset="-122"/>
                </a:rPr>
                <a:t>；</a:t>
              </a:r>
            </a:p>
          </p:txBody>
        </p:sp>
      </p:grpSp>
      <p:grpSp>
        <p:nvGrpSpPr>
          <p:cNvPr id="52" name="Group 34">
            <a:extLst>
              <a:ext uri="{FF2B5EF4-FFF2-40B4-BE49-F238E27FC236}">
                <a16:creationId xmlns:a16="http://schemas.microsoft.com/office/drawing/2014/main" id="{6D70E372-4AE2-4979-96C9-04B6B40996A3}"/>
              </a:ext>
            </a:extLst>
          </p:cNvPr>
          <p:cNvGrpSpPr>
            <a:grpSpLocks/>
          </p:cNvGrpSpPr>
          <p:nvPr/>
        </p:nvGrpSpPr>
        <p:grpSpPr bwMode="auto">
          <a:xfrm>
            <a:off x="6199132" y="3687124"/>
            <a:ext cx="3015787" cy="1103632"/>
            <a:chOff x="0" y="-30484"/>
            <a:chExt cx="3024336" cy="1107840"/>
          </a:xfrm>
        </p:grpSpPr>
        <p:sp>
          <p:nvSpPr>
            <p:cNvPr id="53" name="椭圆 76">
              <a:extLst>
                <a:ext uri="{FF2B5EF4-FFF2-40B4-BE49-F238E27FC236}">
                  <a16:creationId xmlns:a16="http://schemas.microsoft.com/office/drawing/2014/main" id="{AB5790DA-52BB-4E7D-B2EB-8DC3F5F0021F}"/>
                </a:ext>
              </a:extLst>
            </p:cNvPr>
            <p:cNvSpPr>
              <a:spLocks noChangeArrowheads="1"/>
            </p:cNvSpPr>
            <p:nvPr/>
          </p:nvSpPr>
          <p:spPr bwMode="auto">
            <a:xfrm>
              <a:off x="0" y="120484"/>
              <a:ext cx="496912" cy="497396"/>
            </a:xfrm>
            <a:prstGeom prst="ellipse">
              <a:avLst/>
            </a:prstGeom>
            <a:solidFill>
              <a:schemeClr val="accent1">
                <a:lumMod val="75000"/>
              </a:schemeClr>
            </a:solidFill>
            <a:ln>
              <a:noFill/>
            </a:ln>
            <a:extLst/>
          </p:spPr>
          <p:txBody>
            <a:bodyPr/>
            <a:lstStyle/>
            <a:p>
              <a:pPr defTabSz="911840" fontAlgn="auto">
                <a:spcBef>
                  <a:spcPts val="0"/>
                </a:spcBef>
                <a:spcAft>
                  <a:spcPts val="0"/>
                </a:spcAft>
                <a:defRPr/>
              </a:pPr>
              <a:endParaRPr kumimoji="0" lang="zh-CN" altLang="zh-CN" sz="1994" kern="0">
                <a:solidFill>
                  <a:sysClr val="windowText" lastClr="000000"/>
                </a:solidFill>
                <a:latin typeface="微软雅黑" pitchFamily="34" charset="-122"/>
                <a:ea typeface="微软雅黑" pitchFamily="34" charset="-122"/>
                <a:sym typeface="Calibri" pitchFamily="34" charset="0"/>
              </a:endParaRPr>
            </a:p>
          </p:txBody>
        </p:sp>
        <p:sp>
          <p:nvSpPr>
            <p:cNvPr id="54" name="直接连接符 104">
              <a:extLst>
                <a:ext uri="{FF2B5EF4-FFF2-40B4-BE49-F238E27FC236}">
                  <a16:creationId xmlns:a16="http://schemas.microsoft.com/office/drawing/2014/main" id="{4F3ECA44-1F8D-45C4-9824-45B98FD0F868}"/>
                </a:ext>
              </a:extLst>
            </p:cNvPr>
            <p:cNvSpPr>
              <a:spLocks noChangeShapeType="1"/>
            </p:cNvSpPr>
            <p:nvPr/>
          </p:nvSpPr>
          <p:spPr bwMode="auto">
            <a:xfrm flipH="1" flipV="1">
              <a:off x="458810" y="371567"/>
              <a:ext cx="2280268" cy="10691"/>
            </a:xfrm>
            <a:prstGeom prst="line">
              <a:avLst/>
            </a:prstGeom>
            <a:noFill/>
            <a:ln w="6350" cap="flat" cmpd="sng">
              <a:solidFill>
                <a:schemeClr val="accent1">
                  <a:lumMod val="75000"/>
                </a:schemeClr>
              </a:solidFill>
              <a:prstDash val="sysDot"/>
              <a:miter lim="800000"/>
              <a:headEnd type="oval" w="med" len="med"/>
              <a:tailEnd/>
            </a:ln>
            <a:extLst/>
          </p:spPr>
          <p:txBody>
            <a:bodyPr/>
            <a:lstStyle/>
            <a:p>
              <a:pPr defTabSz="91184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55" name="TextBox 114">
              <a:extLst>
                <a:ext uri="{FF2B5EF4-FFF2-40B4-BE49-F238E27FC236}">
                  <a16:creationId xmlns:a16="http://schemas.microsoft.com/office/drawing/2014/main" id="{5CC1FCF3-0EAC-4609-ACD6-BED58784350A}"/>
                </a:ext>
              </a:extLst>
            </p:cNvPr>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1840" fontAlgn="auto">
                <a:spcBef>
                  <a:spcPts val="0"/>
                </a:spcBef>
                <a:spcAft>
                  <a:spcPts val="0"/>
                </a:spcAft>
                <a:defRPr/>
              </a:pPr>
              <a:r>
                <a:rPr kumimoji="0" lang="zh-CN" altLang="en-US" kern="0" dirty="0">
                  <a:solidFill>
                    <a:sysClr val="windowText" lastClr="000000"/>
                  </a:solidFill>
                  <a:latin typeface="微软雅黑" pitchFamily="34" charset="-122"/>
                  <a:ea typeface="微软雅黑" pitchFamily="34" charset="-122"/>
                </a:rPr>
                <a:t>屏幕定制</a:t>
              </a:r>
            </a:p>
          </p:txBody>
        </p:sp>
        <p:sp>
          <p:nvSpPr>
            <p:cNvPr id="56" name="TextBox 115">
              <a:extLst>
                <a:ext uri="{FF2B5EF4-FFF2-40B4-BE49-F238E27FC236}">
                  <a16:creationId xmlns:a16="http://schemas.microsoft.com/office/drawing/2014/main" id="{191BBDBF-A778-4335-8E47-22612B1D933B}"/>
                </a:ext>
              </a:extLst>
            </p:cNvPr>
            <p:cNvSpPr>
              <a:spLocks noChangeArrowheads="1"/>
            </p:cNvSpPr>
            <p:nvPr/>
          </p:nvSpPr>
          <p:spPr bwMode="auto">
            <a:xfrm flipH="1">
              <a:off x="452460" y="430363"/>
              <a:ext cx="2571876" cy="646993"/>
            </a:xfrm>
            <a:prstGeom prst="rect">
              <a:avLst/>
            </a:prstGeom>
            <a:noFill/>
            <a:ln>
              <a:noFill/>
            </a:ln>
            <a:extLst/>
          </p:spPr>
          <p:txBody>
            <a:bodyPr>
              <a:spAutoFit/>
            </a:bodyPr>
            <a:lstStyle/>
            <a:p>
              <a:pPr algn="l" rtl="0" latinLnBrk="1" hangingPunct="0"/>
              <a:r>
                <a:rPr lang="zh-CN" altLang="en-US" sz="1197" dirty="0">
                  <a:latin typeface="微软雅黑" pitchFamily="34" charset="-122"/>
                  <a:ea typeface="微软雅黑" pitchFamily="34" charset="-122"/>
                </a:rPr>
                <a:t>（</a:t>
              </a:r>
              <a:r>
                <a:rPr lang="en-US" altLang="zh-CN" sz="1197" dirty="0">
                  <a:latin typeface="微软雅黑" pitchFamily="34" charset="-122"/>
                  <a:ea typeface="微软雅黑" pitchFamily="34" charset="-122"/>
                </a:rPr>
                <a:t>1</a:t>
              </a:r>
              <a:r>
                <a:rPr lang="zh-CN" altLang="en-US" sz="1197" dirty="0">
                  <a:latin typeface="微软雅黑" pitchFamily="34" charset="-122"/>
                  <a:ea typeface="微软雅黑" pitchFamily="34" charset="-122"/>
                </a:rPr>
                <a:t>）</a:t>
              </a:r>
              <a:r>
                <a:rPr lang="zh-CN" altLang="en-US" sz="1197" dirty="0">
                  <a:solidFill>
                    <a:srgbClr val="000000"/>
                  </a:solidFill>
                  <a:latin typeface="微软雅黑" pitchFamily="34" charset="-122"/>
                  <a:ea typeface="微软雅黑" pitchFamily="34" charset="-122"/>
                </a:rPr>
                <a:t>企业</a:t>
              </a:r>
              <a:r>
                <a:rPr lang="en-US" altLang="zh-CN" sz="1197" dirty="0">
                  <a:solidFill>
                    <a:srgbClr val="000000"/>
                  </a:solidFill>
                  <a:latin typeface="微软雅黑" pitchFamily="34" charset="-122"/>
                  <a:ea typeface="微软雅黑" pitchFamily="34" charset="-122"/>
                </a:rPr>
                <a:t>LOGO</a:t>
              </a:r>
              <a:r>
                <a:rPr lang="zh-CN" altLang="en-US" sz="1197" dirty="0">
                  <a:solidFill>
                    <a:srgbClr val="000000"/>
                  </a:solidFill>
                  <a:latin typeface="微软雅黑" pitchFamily="34" charset="-122"/>
                  <a:ea typeface="微软雅黑" pitchFamily="34" charset="-122"/>
                </a:rPr>
                <a:t>、宣传背景、指定推荐位、开机前导页、专栏专区等；</a:t>
              </a:r>
              <a:endParaRPr lang="en-US" altLang="zh-CN" sz="1197"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4226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1788" y="114571"/>
            <a:ext cx="6099933" cy="461665"/>
          </a:xfrm>
          <a:prstGeom prst="rect">
            <a:avLst/>
          </a:prstGeom>
        </p:spPr>
        <p:txBody>
          <a:bodyPr wrap="square">
            <a:spAutoFit/>
          </a:bodyPr>
          <a:lstStyle/>
          <a:p>
            <a:pPr algn="r" eaLnBrk="1" hangingPunct="1">
              <a:defRPr/>
            </a:pPr>
            <a:r>
              <a:rPr lang="zh-CN" altLang="en-US" sz="2400" b="1" dirty="0">
                <a:latin typeface="华文细黑" panose="02010600040101010101" pitchFamily="2" charset="-122"/>
                <a:ea typeface="华文细黑" panose="02010600040101010101" pitchFamily="2" charset="-122"/>
              </a:rPr>
              <a:t>方案特点二：灵活响应实现行业个性化需求</a:t>
            </a:r>
          </a:p>
        </p:txBody>
      </p:sp>
      <p:sp>
        <p:nvSpPr>
          <p:cNvPr id="4" name="TextBox 3">
            <a:extLst>
              <a:ext uri="{FF2B5EF4-FFF2-40B4-BE49-F238E27FC236}">
                <a16:creationId xmlns:a16="http://schemas.microsoft.com/office/drawing/2014/main" id="{3C651E0D-4524-4294-955D-46F5A582575E}"/>
              </a:ext>
            </a:extLst>
          </p:cNvPr>
          <p:cNvSpPr txBox="1"/>
          <p:nvPr/>
        </p:nvSpPr>
        <p:spPr>
          <a:xfrm>
            <a:off x="325725" y="745812"/>
            <a:ext cx="8600409" cy="615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algn="l" rtl="0" latinLnBrk="1" hangingPunct="0"/>
            <a:r>
              <a:rPr lang="zh-CN" altLang="en-US" sz="1600" dirty="0">
                <a:solidFill>
                  <a:srgbClr val="000000"/>
                </a:solidFill>
                <a:latin typeface="微软雅黑" pitchFamily="34" charset="-122"/>
                <a:ea typeface="微软雅黑" pitchFamily="34" charset="-122"/>
              </a:rPr>
              <a:t>卓望政企互联网电视平台具备灵活接入，可靠转换，超容量支持，强悍转码，灵活上传发布，  远程控制内容、安全传输、多终端覆盖、在线互动等优势，解决行业用户的特性</a:t>
            </a:r>
            <a:r>
              <a:rPr lang="zh-CN" altLang="en-US" dirty="0">
                <a:solidFill>
                  <a:srgbClr val="000000"/>
                </a:solidFill>
                <a:latin typeface="微软雅黑" pitchFamily="34" charset="-122"/>
                <a:ea typeface="微软雅黑" pitchFamily="34" charset="-122"/>
              </a:rPr>
              <a:t>。</a:t>
            </a:r>
            <a:endParaRPr lang="en-US" altLang="zh-CN" dirty="0">
              <a:solidFill>
                <a:srgbClr val="000000"/>
              </a:solidFill>
              <a:latin typeface="微软雅黑" pitchFamily="34" charset="-122"/>
              <a:ea typeface="微软雅黑" pitchFamily="34" charset="-122"/>
            </a:endParaRPr>
          </a:p>
        </p:txBody>
      </p:sp>
      <p:sp>
        <p:nvSpPr>
          <p:cNvPr id="5" name="五边形 4">
            <a:extLst>
              <a:ext uri="{FF2B5EF4-FFF2-40B4-BE49-F238E27FC236}">
                <a16:creationId xmlns:a16="http://schemas.microsoft.com/office/drawing/2014/main" id="{818A1D8F-30E8-40C2-B1F8-87B7CC7AA008}"/>
              </a:ext>
            </a:extLst>
          </p:cNvPr>
          <p:cNvSpPr/>
          <p:nvPr/>
        </p:nvSpPr>
        <p:spPr>
          <a:xfrm>
            <a:off x="392774" y="1399115"/>
            <a:ext cx="3567757" cy="368304"/>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kumimoji="0" lang="zh-CN" altLang="en-US" sz="1795" b="1" dirty="0">
                <a:solidFill>
                  <a:schemeClr val="bg1">
                    <a:lumMod val="95000"/>
                  </a:schemeClr>
                </a:solidFill>
                <a:latin typeface="微软雅黑" pitchFamily="34" charset="-122"/>
                <a:ea typeface="微软雅黑" pitchFamily="34" charset="-122"/>
                <a:sym typeface="Calibri"/>
              </a:rPr>
              <a:t>政企客户</a:t>
            </a:r>
          </a:p>
        </p:txBody>
      </p:sp>
      <p:sp>
        <p:nvSpPr>
          <p:cNvPr id="6" name="椭圆 5">
            <a:extLst>
              <a:ext uri="{FF2B5EF4-FFF2-40B4-BE49-F238E27FC236}">
                <a16:creationId xmlns:a16="http://schemas.microsoft.com/office/drawing/2014/main" id="{0ED34889-FD1F-40D8-B0FB-886757C21789}"/>
              </a:ext>
            </a:extLst>
          </p:cNvPr>
          <p:cNvSpPr/>
          <p:nvPr/>
        </p:nvSpPr>
        <p:spPr>
          <a:xfrm>
            <a:off x="2151391" y="6138118"/>
            <a:ext cx="897500" cy="731902"/>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地产</a:t>
            </a:r>
            <a:endParaRPr lang="en-US" altLang="zh-CN" sz="1396" dirty="0">
              <a:solidFill>
                <a:schemeClr val="bg1"/>
              </a:solidFill>
              <a:latin typeface="微软雅黑" pitchFamily="34" charset="-122"/>
              <a:ea typeface="微软雅黑" pitchFamily="34" charset="-122"/>
            </a:endParaRPr>
          </a:p>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物业</a:t>
            </a:r>
            <a:endParaRPr kumimoji="0" lang="zh-CN" altLang="en-US" sz="1396" dirty="0">
              <a:solidFill>
                <a:schemeClr val="bg1"/>
              </a:solidFill>
              <a:latin typeface="微软雅黑" pitchFamily="34" charset="-122"/>
              <a:ea typeface="微软雅黑" pitchFamily="34" charset="-122"/>
              <a:sym typeface="Calibri"/>
            </a:endParaRPr>
          </a:p>
        </p:txBody>
      </p:sp>
      <p:sp>
        <p:nvSpPr>
          <p:cNvPr id="7" name="椭圆 6">
            <a:extLst>
              <a:ext uri="{FF2B5EF4-FFF2-40B4-BE49-F238E27FC236}">
                <a16:creationId xmlns:a16="http://schemas.microsoft.com/office/drawing/2014/main" id="{FE13F761-486F-4980-8E1A-2BBCDAA71871}"/>
              </a:ext>
            </a:extLst>
          </p:cNvPr>
          <p:cNvSpPr/>
          <p:nvPr/>
        </p:nvSpPr>
        <p:spPr>
          <a:xfrm>
            <a:off x="1162188" y="6138118"/>
            <a:ext cx="897500" cy="731902"/>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大型</a:t>
            </a:r>
            <a:endParaRPr lang="en-US" altLang="zh-CN" sz="1396" dirty="0">
              <a:solidFill>
                <a:schemeClr val="bg1"/>
              </a:solidFill>
              <a:latin typeface="微软雅黑" pitchFamily="34" charset="-122"/>
              <a:ea typeface="微软雅黑" pitchFamily="34" charset="-122"/>
            </a:endParaRPr>
          </a:p>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商超</a:t>
            </a:r>
            <a:endParaRPr kumimoji="0" lang="zh-CN" altLang="en-US" sz="1396" dirty="0">
              <a:solidFill>
                <a:schemeClr val="bg1"/>
              </a:solidFill>
              <a:latin typeface="微软雅黑" pitchFamily="34" charset="-122"/>
              <a:ea typeface="微软雅黑" pitchFamily="34" charset="-122"/>
              <a:sym typeface="Calibri"/>
            </a:endParaRPr>
          </a:p>
        </p:txBody>
      </p:sp>
      <p:sp>
        <p:nvSpPr>
          <p:cNvPr id="8" name="椭圆 7">
            <a:extLst>
              <a:ext uri="{FF2B5EF4-FFF2-40B4-BE49-F238E27FC236}">
                <a16:creationId xmlns:a16="http://schemas.microsoft.com/office/drawing/2014/main" id="{0413E85E-28C9-464B-951C-FB4122E637CC}"/>
              </a:ext>
            </a:extLst>
          </p:cNvPr>
          <p:cNvSpPr/>
          <p:nvPr/>
        </p:nvSpPr>
        <p:spPr>
          <a:xfrm>
            <a:off x="3140592" y="6288724"/>
            <a:ext cx="897500" cy="430688"/>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sz="1396" dirty="0">
                <a:solidFill>
                  <a:schemeClr val="bg1"/>
                </a:solidFill>
                <a:latin typeface="微软雅黑" pitchFamily="34" charset="-122"/>
                <a:ea typeface="微软雅黑" pitchFamily="34" charset="-122"/>
              </a:rPr>
              <a:t>其他</a:t>
            </a:r>
            <a:endParaRPr kumimoji="0" lang="zh-CN" altLang="en-US" sz="1396" dirty="0">
              <a:solidFill>
                <a:schemeClr val="bg1"/>
              </a:solidFill>
              <a:latin typeface="微软雅黑" pitchFamily="34" charset="-122"/>
              <a:ea typeface="微软雅黑" pitchFamily="34" charset="-122"/>
              <a:sym typeface="Calibri"/>
            </a:endParaRPr>
          </a:p>
        </p:txBody>
      </p:sp>
      <p:pic>
        <p:nvPicPr>
          <p:cNvPr id="9" name="图片 8">
            <a:extLst>
              <a:ext uri="{FF2B5EF4-FFF2-40B4-BE49-F238E27FC236}">
                <a16:creationId xmlns:a16="http://schemas.microsoft.com/office/drawing/2014/main" id="{47E2517B-A00C-43D2-A81C-E51F131FBA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149" y="3367662"/>
            <a:ext cx="1519767" cy="1139825"/>
          </a:xfrm>
          <a:prstGeom prst="rect">
            <a:avLst/>
          </a:prstGeom>
        </p:spPr>
      </p:pic>
      <p:pic>
        <p:nvPicPr>
          <p:cNvPr id="10" name="图片 9">
            <a:extLst>
              <a:ext uri="{FF2B5EF4-FFF2-40B4-BE49-F238E27FC236}">
                <a16:creationId xmlns:a16="http://schemas.microsoft.com/office/drawing/2014/main" id="{C7BFE893-DFA3-443B-BBEA-78B15E70294E}"/>
              </a:ext>
            </a:extLst>
          </p:cNvPr>
          <p:cNvPicPr>
            <a:picLocks noChangeAspect="1"/>
          </p:cNvPicPr>
          <p:nvPr/>
        </p:nvPicPr>
        <p:blipFill rotWithShape="1">
          <a:blip r:embed="rId3">
            <a:extLst>
              <a:ext uri="{28A0092B-C50C-407E-A947-70E740481C1C}">
                <a14:useLocalDpi xmlns:a14="http://schemas.microsoft.com/office/drawing/2010/main" val="0"/>
              </a:ext>
            </a:extLst>
          </a:blip>
          <a:srcRect l="8309" t="29268" r="32795" b="16912"/>
          <a:stretch/>
        </p:blipFill>
        <p:spPr>
          <a:xfrm>
            <a:off x="2087343" y="1887985"/>
            <a:ext cx="1646380" cy="1128331"/>
          </a:xfrm>
          <a:prstGeom prst="rect">
            <a:avLst/>
          </a:prstGeom>
        </p:spPr>
      </p:pic>
      <p:pic>
        <p:nvPicPr>
          <p:cNvPr id="11" name="图片 10">
            <a:extLst>
              <a:ext uri="{FF2B5EF4-FFF2-40B4-BE49-F238E27FC236}">
                <a16:creationId xmlns:a16="http://schemas.microsoft.com/office/drawing/2014/main" id="{B27C752C-C586-4EB7-8F65-FF63A852AD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529" t="25728" r="23046" b="16004"/>
          <a:stretch/>
        </p:blipFill>
        <p:spPr>
          <a:xfrm>
            <a:off x="469149" y="1874696"/>
            <a:ext cx="1497509" cy="1141620"/>
          </a:xfrm>
          <a:prstGeom prst="rect">
            <a:avLst/>
          </a:prstGeom>
        </p:spPr>
      </p:pic>
      <p:pic>
        <p:nvPicPr>
          <p:cNvPr id="12" name="图片 11">
            <a:extLst>
              <a:ext uri="{FF2B5EF4-FFF2-40B4-BE49-F238E27FC236}">
                <a16:creationId xmlns:a16="http://schemas.microsoft.com/office/drawing/2014/main" id="{FF1F0198-00CA-4603-ACE2-B663ED03690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843"/>
          <a:stretch/>
        </p:blipFill>
        <p:spPr>
          <a:xfrm>
            <a:off x="2128243" y="3353928"/>
            <a:ext cx="1623183" cy="1094232"/>
          </a:xfrm>
          <a:prstGeom prst="rect">
            <a:avLst/>
          </a:prstGeom>
        </p:spPr>
      </p:pic>
      <p:sp>
        <p:nvSpPr>
          <p:cNvPr id="13" name="TextBox 24">
            <a:extLst>
              <a:ext uri="{FF2B5EF4-FFF2-40B4-BE49-F238E27FC236}">
                <a16:creationId xmlns:a16="http://schemas.microsoft.com/office/drawing/2014/main" id="{A094065D-37A4-47E9-A529-F4458726B4AC}"/>
              </a:ext>
            </a:extLst>
          </p:cNvPr>
          <p:cNvSpPr txBox="1"/>
          <p:nvPr/>
        </p:nvSpPr>
        <p:spPr>
          <a:xfrm>
            <a:off x="905774" y="3033722"/>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596" dirty="0">
                <a:solidFill>
                  <a:srgbClr val="000000"/>
                </a:solidFill>
                <a:latin typeface="微软雅黑" pitchFamily="34" charset="-122"/>
                <a:ea typeface="微软雅黑" pitchFamily="34" charset="-122"/>
              </a:rPr>
              <a:t>厂矿</a:t>
            </a:r>
            <a:endParaRPr kumimoji="0" lang="zh-CN" altLang="en-US" sz="1596" dirty="0">
              <a:solidFill>
                <a:srgbClr val="000000"/>
              </a:solidFill>
              <a:latin typeface="微软雅黑" pitchFamily="34" charset="-122"/>
              <a:ea typeface="微软雅黑" pitchFamily="34" charset="-122"/>
              <a:sym typeface="Calibri"/>
            </a:endParaRPr>
          </a:p>
        </p:txBody>
      </p:sp>
      <p:sp>
        <p:nvSpPr>
          <p:cNvPr id="14" name="TextBox 26">
            <a:extLst>
              <a:ext uri="{FF2B5EF4-FFF2-40B4-BE49-F238E27FC236}">
                <a16:creationId xmlns:a16="http://schemas.microsoft.com/office/drawing/2014/main" id="{D2042433-ACE5-42D8-A3D3-2175A1F09F4C}"/>
              </a:ext>
            </a:extLst>
          </p:cNvPr>
          <p:cNvSpPr txBox="1"/>
          <p:nvPr/>
        </p:nvSpPr>
        <p:spPr>
          <a:xfrm>
            <a:off x="2559217" y="3016316"/>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lang="zh-CN" altLang="en-US" sz="1596" dirty="0">
                <a:solidFill>
                  <a:srgbClr val="000000"/>
                </a:solidFill>
                <a:latin typeface="微软雅黑" pitchFamily="34" charset="-122"/>
                <a:ea typeface="微软雅黑" pitchFamily="34" charset="-122"/>
              </a:rPr>
              <a:t>酒店</a:t>
            </a:r>
            <a:endParaRPr kumimoji="0" lang="zh-CN" altLang="en-US" sz="1596" dirty="0">
              <a:solidFill>
                <a:srgbClr val="000000"/>
              </a:solidFill>
              <a:latin typeface="微软雅黑" pitchFamily="34" charset="-122"/>
              <a:ea typeface="微软雅黑" pitchFamily="34" charset="-122"/>
              <a:sym typeface="Calibri"/>
            </a:endParaRPr>
          </a:p>
        </p:txBody>
      </p:sp>
      <p:sp>
        <p:nvSpPr>
          <p:cNvPr id="15" name="TextBox 27">
            <a:extLst>
              <a:ext uri="{FF2B5EF4-FFF2-40B4-BE49-F238E27FC236}">
                <a16:creationId xmlns:a16="http://schemas.microsoft.com/office/drawing/2014/main" id="{0CEEC590-2CFB-4F0F-B5DD-E3B50FAE642F}"/>
              </a:ext>
            </a:extLst>
          </p:cNvPr>
          <p:cNvSpPr txBox="1"/>
          <p:nvPr/>
        </p:nvSpPr>
        <p:spPr>
          <a:xfrm>
            <a:off x="942951" y="4469493"/>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596" dirty="0">
                <a:solidFill>
                  <a:srgbClr val="000000"/>
                </a:solidFill>
                <a:latin typeface="微软雅黑" pitchFamily="34" charset="-122"/>
                <a:ea typeface="微软雅黑" pitchFamily="34" charset="-122"/>
                <a:sym typeface="Calibri"/>
              </a:rPr>
              <a:t>医院</a:t>
            </a:r>
          </a:p>
        </p:txBody>
      </p:sp>
      <p:sp>
        <p:nvSpPr>
          <p:cNvPr id="16" name="TextBox 28">
            <a:extLst>
              <a:ext uri="{FF2B5EF4-FFF2-40B4-BE49-F238E27FC236}">
                <a16:creationId xmlns:a16="http://schemas.microsoft.com/office/drawing/2014/main" id="{12DD7BA2-DED4-495B-8CE1-0DFB4AC59804}"/>
              </a:ext>
            </a:extLst>
          </p:cNvPr>
          <p:cNvSpPr txBox="1"/>
          <p:nvPr/>
        </p:nvSpPr>
        <p:spPr>
          <a:xfrm>
            <a:off x="2590873" y="4448159"/>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596" dirty="0">
                <a:solidFill>
                  <a:srgbClr val="000000"/>
                </a:solidFill>
                <a:latin typeface="微软雅黑" pitchFamily="34" charset="-122"/>
                <a:ea typeface="微软雅黑" pitchFamily="34" charset="-122"/>
                <a:sym typeface="Calibri"/>
              </a:rPr>
              <a:t>学校</a:t>
            </a:r>
          </a:p>
        </p:txBody>
      </p:sp>
      <p:sp>
        <p:nvSpPr>
          <p:cNvPr id="17" name="椭圆 16">
            <a:extLst>
              <a:ext uri="{FF2B5EF4-FFF2-40B4-BE49-F238E27FC236}">
                <a16:creationId xmlns:a16="http://schemas.microsoft.com/office/drawing/2014/main" id="{A4CD789C-DC9B-4A52-BF50-1A00EB379C94}"/>
              </a:ext>
            </a:extLst>
          </p:cNvPr>
          <p:cNvSpPr/>
          <p:nvPr/>
        </p:nvSpPr>
        <p:spPr>
          <a:xfrm>
            <a:off x="172986" y="6138118"/>
            <a:ext cx="897500" cy="731902"/>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kumimoji="0" lang="zh-CN" altLang="en-US" sz="1396" dirty="0">
                <a:solidFill>
                  <a:schemeClr val="bg1"/>
                </a:solidFill>
                <a:latin typeface="微软雅黑" pitchFamily="34" charset="-122"/>
                <a:ea typeface="微软雅黑" pitchFamily="34" charset="-122"/>
                <a:sym typeface="Calibri"/>
              </a:rPr>
              <a:t>公共</a:t>
            </a:r>
            <a:endParaRPr kumimoji="0" lang="en-US" altLang="zh-CN" sz="1396" dirty="0">
              <a:solidFill>
                <a:schemeClr val="bg1"/>
              </a:solidFill>
              <a:latin typeface="微软雅黑" pitchFamily="34" charset="-122"/>
              <a:ea typeface="微软雅黑" pitchFamily="34" charset="-122"/>
              <a:sym typeface="Calibri"/>
            </a:endParaRPr>
          </a:p>
          <a:p>
            <a:pPr algn="ctr" defTabSz="542671" fontAlgn="auto" latinLnBrk="1">
              <a:spcBef>
                <a:spcPts val="0"/>
              </a:spcBef>
              <a:spcAft>
                <a:spcPts val="0"/>
              </a:spcAft>
            </a:pPr>
            <a:r>
              <a:rPr kumimoji="0" lang="zh-CN" altLang="en-US" sz="1396" dirty="0">
                <a:solidFill>
                  <a:schemeClr val="bg1"/>
                </a:solidFill>
                <a:latin typeface="微软雅黑" pitchFamily="34" charset="-122"/>
                <a:ea typeface="微软雅黑" pitchFamily="34" charset="-122"/>
                <a:sym typeface="Calibri"/>
              </a:rPr>
              <a:t>交通</a:t>
            </a:r>
          </a:p>
        </p:txBody>
      </p:sp>
      <p:pic>
        <p:nvPicPr>
          <p:cNvPr id="18" name="Picture 2" descr="E:\QQFiles\719026959\FileRecv\1(3).png">
            <a:extLst>
              <a:ext uri="{FF2B5EF4-FFF2-40B4-BE49-F238E27FC236}">
                <a16:creationId xmlns:a16="http://schemas.microsoft.com/office/drawing/2014/main" id="{817045E0-5FA5-45D0-BF41-930379DAC2F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4953" y="1769276"/>
            <a:ext cx="4421183" cy="24869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78B14C22-156C-4EB2-85FC-7CDF8531CFD5}"/>
              </a:ext>
            </a:extLst>
          </p:cNvPr>
          <p:cNvSpPr>
            <a:spLocks noGrp="1"/>
          </p:cNvSpPr>
          <p:nvPr/>
        </p:nvSpPr>
        <p:spPr>
          <a:xfrm>
            <a:off x="7586117" y="4293717"/>
            <a:ext cx="1507800" cy="1436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chor="ctr">
            <a:noAutofit/>
          </a:bodyPr>
          <a:lstStyle>
            <a:lvl1pPr marL="342900" indent="-342900" algn="l" defTabSz="914400" rtl="0" eaLnBrk="1" latinLnBrk="0" hangingPunct="1">
              <a:lnSpc>
                <a:spcPct val="110000"/>
              </a:lnSpc>
              <a:spcBef>
                <a:spcPts val="0"/>
              </a:spcBef>
              <a:buFont typeface="Arial" pitchFamily="34" charset="0"/>
              <a:buNone/>
              <a:defRPr sz="11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990" indent="0">
              <a:defRPr/>
            </a:pPr>
            <a:r>
              <a:rPr lang="zh-CN" altLang="en-US" sz="1596" dirty="0">
                <a:solidFill>
                  <a:srgbClr val="0070C0"/>
                </a:solidFill>
                <a:latin typeface="微软雅黑" pitchFamily="34" charset="-122"/>
                <a:ea typeface="微软雅黑" pitchFamily="34" charset="-122"/>
                <a:cs typeface="+mn-ea"/>
                <a:sym typeface="+mn-lt"/>
              </a:rPr>
              <a:t>平台能力优势</a:t>
            </a:r>
            <a:r>
              <a:rPr lang="en-JM" sz="1596" dirty="0">
                <a:solidFill>
                  <a:srgbClr val="0070C0"/>
                </a:solidFill>
                <a:latin typeface="微软雅黑" pitchFamily="34" charset="-122"/>
                <a:ea typeface="微软雅黑" pitchFamily="34" charset="-122"/>
                <a:cs typeface="+mn-ea"/>
                <a:sym typeface="+mn-lt"/>
              </a:rPr>
              <a:t> </a:t>
            </a:r>
          </a:p>
          <a:p>
            <a:pPr marL="56990" indent="0">
              <a:defRPr/>
            </a:pPr>
            <a:r>
              <a:rPr lang="zh-CN" altLang="en-US" sz="1197" dirty="0">
                <a:solidFill>
                  <a:srgbClr val="000000"/>
                </a:solidFill>
                <a:latin typeface="微软雅黑" pitchFamily="34" charset="-122"/>
                <a:ea typeface="微软雅黑" pitchFamily="34" charset="-122"/>
              </a:rPr>
              <a:t>平台开放个性定制</a:t>
            </a:r>
            <a:endParaRPr lang="en-US" altLang="zh-CN" sz="1197" dirty="0">
              <a:solidFill>
                <a:srgbClr val="000000"/>
              </a:solidFill>
              <a:latin typeface="微软雅黑" pitchFamily="34" charset="-122"/>
              <a:ea typeface="微软雅黑" pitchFamily="34" charset="-122"/>
            </a:endParaRPr>
          </a:p>
          <a:p>
            <a:pPr marL="56990" indent="0">
              <a:defRPr/>
            </a:pPr>
            <a:r>
              <a:rPr lang="zh-CN" altLang="en-US" sz="1197" dirty="0">
                <a:solidFill>
                  <a:srgbClr val="000000"/>
                </a:solidFill>
                <a:latin typeface="微软雅黑" pitchFamily="34" charset="-122"/>
                <a:ea typeface="微软雅黑" pitchFamily="34" charset="-122"/>
                <a:cs typeface="+mn-ea"/>
                <a:sym typeface="+mn-lt"/>
              </a:rPr>
              <a:t>社交互动安全</a:t>
            </a:r>
            <a:endParaRPr lang="en-US" altLang="zh-CN" sz="1197" dirty="0">
              <a:solidFill>
                <a:srgbClr val="000000"/>
              </a:solidFill>
              <a:latin typeface="微软雅黑" pitchFamily="34" charset="-122"/>
              <a:ea typeface="微软雅黑" pitchFamily="34" charset="-122"/>
              <a:cs typeface="+mn-ea"/>
              <a:sym typeface="+mn-lt"/>
            </a:endParaRPr>
          </a:p>
          <a:p>
            <a:pPr marL="56990" indent="0">
              <a:defRPr/>
            </a:pPr>
            <a:r>
              <a:rPr lang="zh-CN" altLang="en-US" sz="1197" dirty="0">
                <a:solidFill>
                  <a:srgbClr val="000000"/>
                </a:solidFill>
                <a:latin typeface="微软雅黑" pitchFamily="34" charset="-122"/>
                <a:ea typeface="微软雅黑" pitchFamily="34" charset="-122"/>
              </a:rPr>
              <a:t>内容聚合分发</a:t>
            </a:r>
            <a:endParaRPr lang="en-US" altLang="zh-CN" sz="1197" dirty="0">
              <a:solidFill>
                <a:srgbClr val="000000"/>
              </a:solidFill>
              <a:latin typeface="微软雅黑" pitchFamily="34" charset="-122"/>
              <a:ea typeface="微软雅黑" pitchFamily="34" charset="-122"/>
            </a:endParaRPr>
          </a:p>
          <a:p>
            <a:pPr marL="56990" indent="0">
              <a:defRPr/>
            </a:pPr>
            <a:r>
              <a:rPr lang="zh-CN" altLang="en-US" sz="1197" dirty="0">
                <a:solidFill>
                  <a:srgbClr val="000000"/>
                </a:solidFill>
                <a:latin typeface="微软雅黑" pitchFamily="34" charset="-122"/>
                <a:ea typeface="微软雅黑" pitchFamily="34" charset="-122"/>
                <a:cs typeface="+mn-ea"/>
                <a:sym typeface="+mn-lt"/>
              </a:rPr>
              <a:t>屏幕广告多样</a:t>
            </a:r>
            <a:endParaRPr lang="en-US" altLang="zh-CN" sz="1197" dirty="0">
              <a:solidFill>
                <a:srgbClr val="000000"/>
              </a:solidFill>
              <a:latin typeface="微软雅黑" pitchFamily="34" charset="-122"/>
              <a:ea typeface="微软雅黑" pitchFamily="34" charset="-122"/>
              <a:cs typeface="+mn-ea"/>
              <a:sym typeface="+mn-lt"/>
            </a:endParaRPr>
          </a:p>
          <a:p>
            <a:pPr marL="56990" indent="0">
              <a:defRPr/>
            </a:pPr>
            <a:r>
              <a:rPr lang="zh-CN" altLang="en-US" sz="1197" dirty="0">
                <a:solidFill>
                  <a:srgbClr val="000000"/>
                </a:solidFill>
                <a:latin typeface="微软雅黑" pitchFamily="34" charset="-122"/>
                <a:ea typeface="微软雅黑" pitchFamily="34" charset="-122"/>
                <a:cs typeface="+mn-ea"/>
                <a:sym typeface="+mn-lt"/>
              </a:rPr>
              <a:t>屏幕编辑便捷</a:t>
            </a:r>
            <a:endParaRPr lang="en-JM" sz="1197" dirty="0">
              <a:latin typeface="微软雅黑" pitchFamily="34" charset="-122"/>
              <a:ea typeface="微软雅黑" pitchFamily="34" charset="-122"/>
              <a:cs typeface="+mn-ea"/>
              <a:sym typeface="+mn-lt"/>
            </a:endParaRPr>
          </a:p>
        </p:txBody>
      </p:sp>
      <p:sp>
        <p:nvSpPr>
          <p:cNvPr id="20" name="Text Placeholder 6">
            <a:extLst>
              <a:ext uri="{FF2B5EF4-FFF2-40B4-BE49-F238E27FC236}">
                <a16:creationId xmlns:a16="http://schemas.microsoft.com/office/drawing/2014/main" id="{2DF9972E-33B0-4AB9-810D-D9622ED488FA}"/>
              </a:ext>
            </a:extLst>
          </p:cNvPr>
          <p:cNvSpPr>
            <a:spLocks noGrp="1"/>
          </p:cNvSpPr>
          <p:nvPr/>
        </p:nvSpPr>
        <p:spPr>
          <a:xfrm>
            <a:off x="5992845" y="4297186"/>
            <a:ext cx="1507800" cy="1436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chor="ctr">
            <a:normAutofit/>
          </a:bodyPr>
          <a:lstStyle>
            <a:lvl1pPr marL="342900" indent="-342900" algn="l" defTabSz="914400" rtl="0" eaLnBrk="1" latinLnBrk="0" hangingPunct="1">
              <a:lnSpc>
                <a:spcPct val="110000"/>
              </a:lnSpc>
              <a:spcBef>
                <a:spcPts val="0"/>
              </a:spcBef>
              <a:buFont typeface="Arial" pitchFamily="34" charset="0"/>
              <a:buNone/>
              <a:defRPr sz="11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990" indent="0">
              <a:defRPr/>
            </a:pPr>
            <a:r>
              <a:rPr lang="zh-CN" altLang="en-US" sz="1596" dirty="0">
                <a:solidFill>
                  <a:srgbClr val="0070C0"/>
                </a:solidFill>
                <a:latin typeface="微软雅黑" pitchFamily="34" charset="-122"/>
                <a:ea typeface="微软雅黑" pitchFamily="34" charset="-122"/>
                <a:cs typeface="+mn-ea"/>
                <a:sym typeface="+mn-lt"/>
              </a:rPr>
              <a:t>点播技术优势</a:t>
            </a:r>
            <a:endParaRPr lang="en-JM" sz="1596" dirty="0">
              <a:solidFill>
                <a:srgbClr val="0070C0"/>
              </a:solidFill>
              <a:latin typeface="微软雅黑" pitchFamily="34" charset="-122"/>
              <a:ea typeface="微软雅黑" pitchFamily="34" charset="-122"/>
              <a:cs typeface="+mn-ea"/>
              <a:sym typeface="+mn-lt"/>
            </a:endParaRPr>
          </a:p>
          <a:p>
            <a:r>
              <a:rPr lang="zh-CN" altLang="en-US" sz="1197" dirty="0">
                <a:latin typeface="微软雅黑" pitchFamily="34" charset="-122"/>
                <a:ea typeface="微软雅黑" pitchFamily="34" charset="-122"/>
              </a:rPr>
              <a:t>极致加速体验</a:t>
            </a:r>
          </a:p>
          <a:p>
            <a:r>
              <a:rPr lang="zh-CN" altLang="en-US" sz="1197" dirty="0">
                <a:latin typeface="微软雅黑" pitchFamily="34" charset="-122"/>
                <a:ea typeface="微软雅黑" pitchFamily="34" charset="-122"/>
              </a:rPr>
              <a:t>强悍转码能力</a:t>
            </a:r>
          </a:p>
          <a:p>
            <a:r>
              <a:rPr lang="zh-CN" altLang="en-US" sz="1197" dirty="0">
                <a:latin typeface="微软雅黑" pitchFamily="34" charset="-122"/>
                <a:ea typeface="微软雅黑" pitchFamily="34" charset="-122"/>
              </a:rPr>
              <a:t>灵活上传发布</a:t>
            </a:r>
          </a:p>
          <a:p>
            <a:r>
              <a:rPr lang="zh-CN" altLang="en-US" sz="1197" dirty="0">
                <a:latin typeface="微软雅黑" pitchFamily="34" charset="-122"/>
                <a:ea typeface="微软雅黑" pitchFamily="34" charset="-122"/>
              </a:rPr>
              <a:t>免费视频服务</a:t>
            </a:r>
            <a:endParaRPr lang="en-JM" sz="1197" dirty="0">
              <a:latin typeface="微软雅黑" pitchFamily="34" charset="-122"/>
              <a:ea typeface="微软雅黑" pitchFamily="34" charset="-122"/>
              <a:cs typeface="+mn-ea"/>
              <a:sym typeface="+mn-lt"/>
            </a:endParaRPr>
          </a:p>
        </p:txBody>
      </p:sp>
      <p:sp>
        <p:nvSpPr>
          <p:cNvPr id="21" name="Text Placeholder 7">
            <a:extLst>
              <a:ext uri="{FF2B5EF4-FFF2-40B4-BE49-F238E27FC236}">
                <a16:creationId xmlns:a16="http://schemas.microsoft.com/office/drawing/2014/main" id="{07C0B727-9EEA-4FFA-8DE3-A895897395CA}"/>
              </a:ext>
            </a:extLst>
          </p:cNvPr>
          <p:cNvSpPr>
            <a:spLocks noGrp="1"/>
          </p:cNvSpPr>
          <p:nvPr/>
        </p:nvSpPr>
        <p:spPr>
          <a:xfrm>
            <a:off x="4399574" y="4282005"/>
            <a:ext cx="1507800" cy="1436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chor="ctr">
            <a:normAutofit/>
          </a:bodyPr>
          <a:lstStyle>
            <a:lvl1pPr marL="342900" indent="-342900" algn="l" defTabSz="914400" rtl="0" eaLnBrk="1" latinLnBrk="0" hangingPunct="1">
              <a:lnSpc>
                <a:spcPct val="110000"/>
              </a:lnSpc>
              <a:spcBef>
                <a:spcPts val="0"/>
              </a:spcBef>
              <a:buFont typeface="Arial" pitchFamily="34" charset="0"/>
              <a:buNone/>
              <a:defRPr sz="11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990" indent="0">
              <a:defRPr/>
            </a:pPr>
            <a:r>
              <a:rPr lang="zh-CN" altLang="en-US" sz="1596" dirty="0">
                <a:solidFill>
                  <a:srgbClr val="0070C0"/>
                </a:solidFill>
                <a:latin typeface="微软雅黑" pitchFamily="34" charset="-122"/>
                <a:ea typeface="微软雅黑" pitchFamily="34" charset="-122"/>
                <a:cs typeface="+mn-ea"/>
                <a:sym typeface="+mn-lt"/>
              </a:rPr>
              <a:t>直播技术优势</a:t>
            </a:r>
            <a:endParaRPr lang="en-JM" sz="1596" dirty="0">
              <a:solidFill>
                <a:srgbClr val="0070C0"/>
              </a:solidFill>
              <a:latin typeface="微软雅黑" pitchFamily="34" charset="-122"/>
              <a:ea typeface="微软雅黑" pitchFamily="34" charset="-122"/>
              <a:cs typeface="+mn-ea"/>
              <a:sym typeface="+mn-lt"/>
            </a:endParaRPr>
          </a:p>
          <a:p>
            <a:r>
              <a:rPr lang="zh-CN" altLang="en-US" sz="1197" dirty="0">
                <a:latin typeface="微软雅黑" pitchFamily="34" charset="-122"/>
                <a:ea typeface="微软雅黑" pitchFamily="34" charset="-122"/>
              </a:rPr>
              <a:t>灵活接入</a:t>
            </a:r>
            <a:endParaRPr lang="en-US" altLang="zh-CN" sz="1197" dirty="0">
              <a:latin typeface="微软雅黑" pitchFamily="34" charset="-122"/>
              <a:ea typeface="微软雅黑" pitchFamily="34" charset="-122"/>
            </a:endParaRPr>
          </a:p>
          <a:p>
            <a:r>
              <a:rPr lang="zh-CN" altLang="en-US" sz="1197" dirty="0">
                <a:latin typeface="微软雅黑" pitchFamily="34" charset="-122"/>
                <a:ea typeface="微软雅黑" pitchFamily="34" charset="-122"/>
              </a:rPr>
              <a:t>可靠转换</a:t>
            </a:r>
          </a:p>
          <a:p>
            <a:r>
              <a:rPr lang="zh-CN" altLang="en-US" sz="1197" dirty="0">
                <a:latin typeface="微软雅黑" pitchFamily="34" charset="-122"/>
                <a:ea typeface="微软雅黑" pitchFamily="34" charset="-122"/>
              </a:rPr>
              <a:t>超高容量支持</a:t>
            </a:r>
          </a:p>
          <a:p>
            <a:r>
              <a:rPr lang="zh-CN" altLang="en-US" sz="1197" dirty="0">
                <a:latin typeface="微软雅黑" pitchFamily="34" charset="-122"/>
                <a:ea typeface="微软雅黑" pitchFamily="34" charset="-122"/>
              </a:rPr>
              <a:t>播放器发布</a:t>
            </a:r>
          </a:p>
        </p:txBody>
      </p:sp>
      <p:pic>
        <p:nvPicPr>
          <p:cNvPr id="22" name="图片 21">
            <a:extLst>
              <a:ext uri="{FF2B5EF4-FFF2-40B4-BE49-F238E27FC236}">
                <a16:creationId xmlns:a16="http://schemas.microsoft.com/office/drawing/2014/main" id="{8530314D-0B54-40A1-9B9C-62B87FDDD2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24729" y="4785771"/>
            <a:ext cx="1522160" cy="1141620"/>
          </a:xfrm>
          <a:prstGeom prst="rect">
            <a:avLst/>
          </a:prstGeom>
        </p:spPr>
      </p:pic>
      <p:pic>
        <p:nvPicPr>
          <p:cNvPr id="23" name="图片 22">
            <a:extLst>
              <a:ext uri="{FF2B5EF4-FFF2-40B4-BE49-F238E27FC236}">
                <a16:creationId xmlns:a16="http://schemas.microsoft.com/office/drawing/2014/main" id="{7B19C602-15E6-4EB3-AD7E-F22FF88A3F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6891" y="4793695"/>
            <a:ext cx="1519767" cy="1141620"/>
          </a:xfrm>
          <a:prstGeom prst="rect">
            <a:avLst/>
          </a:prstGeom>
        </p:spPr>
      </p:pic>
      <p:sp>
        <p:nvSpPr>
          <p:cNvPr id="24" name="TextBox 47">
            <a:extLst>
              <a:ext uri="{FF2B5EF4-FFF2-40B4-BE49-F238E27FC236}">
                <a16:creationId xmlns:a16="http://schemas.microsoft.com/office/drawing/2014/main" id="{F0A5FB80-3B71-4D01-A685-AA754528C074}"/>
              </a:ext>
            </a:extLst>
          </p:cNvPr>
          <p:cNvSpPr txBox="1"/>
          <p:nvPr/>
        </p:nvSpPr>
        <p:spPr>
          <a:xfrm>
            <a:off x="947421" y="5989254"/>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596" dirty="0">
                <a:solidFill>
                  <a:srgbClr val="000000"/>
                </a:solidFill>
                <a:latin typeface="微软雅黑" pitchFamily="34" charset="-122"/>
                <a:ea typeface="微软雅黑" pitchFamily="34" charset="-122"/>
                <a:sym typeface="Calibri"/>
              </a:rPr>
              <a:t>机关</a:t>
            </a:r>
          </a:p>
        </p:txBody>
      </p:sp>
      <p:sp>
        <p:nvSpPr>
          <p:cNvPr id="25" name="TextBox 48">
            <a:extLst>
              <a:ext uri="{FF2B5EF4-FFF2-40B4-BE49-F238E27FC236}">
                <a16:creationId xmlns:a16="http://schemas.microsoft.com/office/drawing/2014/main" id="{E36788F1-FCAA-4ED0-8EA4-921690C8ED12}"/>
              </a:ext>
            </a:extLst>
          </p:cNvPr>
          <p:cNvSpPr txBox="1"/>
          <p:nvPr/>
        </p:nvSpPr>
        <p:spPr>
          <a:xfrm>
            <a:off x="2595344" y="5967920"/>
            <a:ext cx="501304" cy="3376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596" dirty="0">
                <a:solidFill>
                  <a:srgbClr val="000000"/>
                </a:solidFill>
                <a:latin typeface="微软雅黑" pitchFamily="34" charset="-122"/>
                <a:ea typeface="微软雅黑" pitchFamily="34" charset="-122"/>
                <a:sym typeface="Calibri"/>
              </a:rPr>
              <a:t>银行</a:t>
            </a:r>
          </a:p>
        </p:txBody>
      </p:sp>
      <p:sp>
        <p:nvSpPr>
          <p:cNvPr id="26" name="五边形 49">
            <a:extLst>
              <a:ext uri="{FF2B5EF4-FFF2-40B4-BE49-F238E27FC236}">
                <a16:creationId xmlns:a16="http://schemas.microsoft.com/office/drawing/2014/main" id="{5B2DE4AB-3C47-42AB-934E-DA36ECE04937}"/>
              </a:ext>
            </a:extLst>
          </p:cNvPr>
          <p:cNvSpPr/>
          <p:nvPr/>
        </p:nvSpPr>
        <p:spPr>
          <a:xfrm flipH="1">
            <a:off x="4987701" y="1412524"/>
            <a:ext cx="3365835" cy="368304"/>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r>
              <a:rPr lang="zh-CN" altLang="en-US" b="1" dirty="0">
                <a:solidFill>
                  <a:schemeClr val="bg1">
                    <a:lumMod val="95000"/>
                  </a:schemeClr>
                </a:solidFill>
                <a:latin typeface="微软雅黑" pitchFamily="34" charset="-122"/>
                <a:ea typeface="微软雅黑" pitchFamily="34" charset="-122"/>
              </a:rPr>
              <a:t>卓望政企互联网电视平台</a:t>
            </a:r>
            <a:endParaRPr kumimoji="0" lang="zh-CN" altLang="en-US" sz="1795" b="1" dirty="0">
              <a:solidFill>
                <a:schemeClr val="bg1">
                  <a:lumMod val="95000"/>
                </a:schemeClr>
              </a:solidFill>
              <a:latin typeface="微软雅黑" pitchFamily="34" charset="-122"/>
              <a:ea typeface="微软雅黑" pitchFamily="34" charset="-122"/>
              <a:sym typeface="Calibri"/>
            </a:endParaRPr>
          </a:p>
        </p:txBody>
      </p:sp>
      <p:sp>
        <p:nvSpPr>
          <p:cNvPr id="27" name="矩形 26">
            <a:extLst>
              <a:ext uri="{FF2B5EF4-FFF2-40B4-BE49-F238E27FC236}">
                <a16:creationId xmlns:a16="http://schemas.microsoft.com/office/drawing/2014/main" id="{DEC41A31-774B-45DB-A73F-541AF479F1D7}"/>
              </a:ext>
            </a:extLst>
          </p:cNvPr>
          <p:cNvSpPr/>
          <p:nvPr/>
        </p:nvSpPr>
        <p:spPr>
          <a:xfrm>
            <a:off x="4431771" y="5733186"/>
            <a:ext cx="4559300" cy="1012842"/>
          </a:xfrm>
          <a:prstGeom prst="rect">
            <a:avLst/>
          </a:prstGeom>
        </p:spPr>
        <p:txBody>
          <a:bodyPr>
            <a:spAutoFit/>
          </a:bodyPr>
          <a:lstStyle/>
          <a:p>
            <a:pPr marL="284950" indent="-284950" latinLnBrk="1">
              <a:buFont typeface="Wingdings" pitchFamily="2" charset="2"/>
              <a:buChar char="l"/>
            </a:pPr>
            <a:r>
              <a:rPr lang="zh-CN" altLang="en-US" sz="1197" b="1" dirty="0">
                <a:solidFill>
                  <a:srgbClr val="000000"/>
                </a:solidFill>
                <a:latin typeface="微软雅黑" pitchFamily="34" charset="-122"/>
                <a:ea typeface="微软雅黑" pitchFamily="34" charset="-122"/>
              </a:rPr>
              <a:t>平台开放</a:t>
            </a:r>
            <a:r>
              <a:rPr lang="zh-CN" altLang="en-US" sz="1197" dirty="0">
                <a:solidFill>
                  <a:srgbClr val="000000"/>
                </a:solidFill>
                <a:latin typeface="微软雅黑" pitchFamily="34" charset="-122"/>
                <a:ea typeface="微软雅黑" pitchFamily="34" charset="-122"/>
              </a:rPr>
              <a:t>：流媒体平台编辑权限可根据使用需求指定开放，最终通过权限管理进行审批后发布；</a:t>
            </a:r>
            <a:endParaRPr lang="en-US" altLang="zh-CN" sz="1197" dirty="0">
              <a:solidFill>
                <a:srgbClr val="000000"/>
              </a:solidFill>
              <a:latin typeface="微软雅黑" pitchFamily="34" charset="-122"/>
              <a:ea typeface="微软雅黑" pitchFamily="34" charset="-122"/>
            </a:endParaRPr>
          </a:p>
          <a:p>
            <a:pPr marL="284950" indent="-284950" latinLnBrk="1">
              <a:buFont typeface="Wingdings" pitchFamily="2" charset="2"/>
              <a:buChar char="l"/>
            </a:pPr>
            <a:r>
              <a:rPr lang="zh-CN" altLang="en-US" sz="1197" b="1" dirty="0">
                <a:solidFill>
                  <a:srgbClr val="000000"/>
                </a:solidFill>
                <a:latin typeface="微软雅黑" pitchFamily="34" charset="-122"/>
                <a:ea typeface="微软雅黑" pitchFamily="34" charset="-122"/>
              </a:rPr>
              <a:t>个性定制</a:t>
            </a:r>
            <a:r>
              <a:rPr lang="zh-CN" altLang="en-US" sz="1197" dirty="0">
                <a:solidFill>
                  <a:srgbClr val="000000"/>
                </a:solidFill>
                <a:latin typeface="微软雅黑" pitchFamily="34" charset="-122"/>
                <a:ea typeface="微软雅黑" pitchFamily="34" charset="-122"/>
              </a:rPr>
              <a:t>：针对行业用户的需求，个性化定制屏幕呈现方式和内容。可以将推送范围发布到单个用户的指定终端上。</a:t>
            </a:r>
            <a:endParaRPr lang="en-US" altLang="zh-CN" sz="1197" dirty="0">
              <a:solidFill>
                <a:srgbClr val="000000"/>
              </a:solidFill>
              <a:latin typeface="微软雅黑" pitchFamily="34" charset="-122"/>
              <a:ea typeface="微软雅黑" pitchFamily="34" charset="-122"/>
            </a:endParaRPr>
          </a:p>
          <a:p>
            <a:pPr marL="284950" indent="-284950" latinLnBrk="1">
              <a:buFont typeface="Wingdings" pitchFamily="2" charset="2"/>
              <a:buChar char="l"/>
            </a:pPr>
            <a:r>
              <a:rPr lang="zh-CN" altLang="en-US" sz="1197" b="1" dirty="0">
                <a:solidFill>
                  <a:srgbClr val="000000"/>
                </a:solidFill>
                <a:latin typeface="微软雅黑" pitchFamily="34" charset="-122"/>
                <a:ea typeface="微软雅黑" pitchFamily="34" charset="-122"/>
              </a:rPr>
              <a:t>社交互动：</a:t>
            </a:r>
            <a:r>
              <a:rPr lang="zh-CN" altLang="en-US" sz="1197" dirty="0">
                <a:solidFill>
                  <a:srgbClr val="000000"/>
                </a:solidFill>
                <a:latin typeface="微软雅黑" pitchFamily="34" charset="-122"/>
                <a:ea typeface="微软雅黑" pitchFamily="34" charset="-122"/>
              </a:rPr>
              <a:t>支持弹幕、点赞、评论、收藏、红包等功能</a:t>
            </a:r>
          </a:p>
        </p:txBody>
      </p:sp>
    </p:spTree>
    <p:extLst>
      <p:ext uri="{BB962C8B-B14F-4D97-AF65-F5344CB8AC3E}">
        <p14:creationId xmlns:p14="http://schemas.microsoft.com/office/powerpoint/2010/main" val="3289837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8560" y="127823"/>
            <a:ext cx="5200153" cy="461665"/>
          </a:xfrm>
          <a:prstGeom prst="rect">
            <a:avLst/>
          </a:prstGeom>
        </p:spPr>
        <p:txBody>
          <a:bodyPr wrap="square">
            <a:spAutoFit/>
          </a:bodyPr>
          <a:lstStyle/>
          <a:p>
            <a:pPr algn="r" eaLnBrk="1" hangingPunct="1">
              <a:defRPr/>
            </a:pPr>
            <a:r>
              <a:rPr lang="zh-CN" altLang="en-US" sz="2400" dirty="0">
                <a:latin typeface="微软雅黑" panose="020B0503020204020204" pitchFamily="34" charset="-122"/>
                <a:ea typeface="微软雅黑" panose="020B0503020204020204" pitchFamily="34" charset="-122"/>
              </a:rPr>
              <a:t>目录</a:t>
            </a:r>
          </a:p>
        </p:txBody>
      </p:sp>
      <p:sp>
        <p:nvSpPr>
          <p:cNvPr id="4" name="Shape 79">
            <a:extLst>
              <a:ext uri="{FF2B5EF4-FFF2-40B4-BE49-F238E27FC236}">
                <a16:creationId xmlns:a16="http://schemas.microsoft.com/office/drawing/2014/main" id="{B31382F0-48B5-4E1E-9A8F-461EB0E7669B}"/>
              </a:ext>
            </a:extLst>
          </p:cNvPr>
          <p:cNvSpPr/>
          <p:nvPr/>
        </p:nvSpPr>
        <p:spPr>
          <a:xfrm rot="10800000">
            <a:off x="2058018" y="2656768"/>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18001"/>
          </a:solidFill>
          <a:ln w="12700">
            <a:miter lim="400000"/>
          </a:ln>
        </p:spPr>
        <p:txBody>
          <a:bodyPr lIns="0" tIns="0" rIns="0" bIns="0" anchor="ctr"/>
          <a:lstStyle/>
          <a:p>
            <a:endParaRPr/>
          </a:p>
        </p:txBody>
      </p:sp>
      <p:sp>
        <p:nvSpPr>
          <p:cNvPr id="5" name="Shape 80">
            <a:extLst>
              <a:ext uri="{FF2B5EF4-FFF2-40B4-BE49-F238E27FC236}">
                <a16:creationId xmlns:a16="http://schemas.microsoft.com/office/drawing/2014/main" id="{BE51C6C4-0115-46C6-8CA6-BC44C42766DC}"/>
              </a:ext>
            </a:extLst>
          </p:cNvPr>
          <p:cNvSpPr/>
          <p:nvPr/>
        </p:nvSpPr>
        <p:spPr>
          <a:xfrm rot="10800000">
            <a:off x="2058018" y="3306463"/>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6" name="Shape 84">
            <a:extLst>
              <a:ext uri="{FF2B5EF4-FFF2-40B4-BE49-F238E27FC236}">
                <a16:creationId xmlns:a16="http://schemas.microsoft.com/office/drawing/2014/main" id="{12F6A6B0-C893-4A8B-9D46-B5E2570E1250}"/>
              </a:ext>
            </a:extLst>
          </p:cNvPr>
          <p:cNvSpPr/>
          <p:nvPr/>
        </p:nvSpPr>
        <p:spPr>
          <a:xfrm>
            <a:off x="2802873" y="2723098"/>
            <a:ext cx="1615827"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背景及行业分析</a:t>
            </a:r>
            <a:endParaRPr dirty="0"/>
          </a:p>
        </p:txBody>
      </p:sp>
      <p:sp>
        <p:nvSpPr>
          <p:cNvPr id="7" name="Shape 85">
            <a:extLst>
              <a:ext uri="{FF2B5EF4-FFF2-40B4-BE49-F238E27FC236}">
                <a16:creationId xmlns:a16="http://schemas.microsoft.com/office/drawing/2014/main" id="{BE715732-88C3-47E8-87D6-2C842C7E699E}"/>
              </a:ext>
            </a:extLst>
          </p:cNvPr>
          <p:cNvSpPr/>
          <p:nvPr/>
        </p:nvSpPr>
        <p:spPr>
          <a:xfrm>
            <a:off x="2232643" y="2744398"/>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1</a:t>
            </a:r>
          </a:p>
        </p:txBody>
      </p:sp>
      <p:sp>
        <p:nvSpPr>
          <p:cNvPr id="8" name="Shape 86">
            <a:extLst>
              <a:ext uri="{FF2B5EF4-FFF2-40B4-BE49-F238E27FC236}">
                <a16:creationId xmlns:a16="http://schemas.microsoft.com/office/drawing/2014/main" id="{4C17DB6F-85E8-4D79-BC15-3C1C02AEAF4C}"/>
              </a:ext>
            </a:extLst>
          </p:cNvPr>
          <p:cNvSpPr/>
          <p:nvPr/>
        </p:nvSpPr>
        <p:spPr>
          <a:xfrm>
            <a:off x="2802873" y="3082508"/>
            <a:ext cx="2915285" cy="0"/>
          </a:xfrm>
          <a:prstGeom prst="line">
            <a:avLst/>
          </a:prstGeom>
          <a:ln w="12700">
            <a:solidFill>
              <a:srgbClr val="EA870E"/>
            </a:solidFill>
          </a:ln>
        </p:spPr>
        <p:txBody>
          <a:bodyPr lIns="0" tIns="0" rIns="0" bIns="0"/>
          <a:lstStyle/>
          <a:p>
            <a:pPr defTabSz="457200"/>
            <a:endParaRPr sz="1200">
              <a:latin typeface="+mn-lt"/>
              <a:ea typeface="+mn-ea"/>
              <a:cs typeface="+mn-cs"/>
            </a:endParaRPr>
          </a:p>
        </p:txBody>
      </p:sp>
      <p:sp>
        <p:nvSpPr>
          <p:cNvPr id="9" name="Shape 87">
            <a:extLst>
              <a:ext uri="{FF2B5EF4-FFF2-40B4-BE49-F238E27FC236}">
                <a16:creationId xmlns:a16="http://schemas.microsoft.com/office/drawing/2014/main" id="{79C1B569-E8B4-4C88-A815-F544764B0D03}"/>
              </a:ext>
            </a:extLst>
          </p:cNvPr>
          <p:cNvSpPr/>
          <p:nvPr/>
        </p:nvSpPr>
        <p:spPr>
          <a:xfrm>
            <a:off x="2802873" y="3349643"/>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解决方案</a:t>
            </a:r>
            <a:endParaRPr dirty="0"/>
          </a:p>
        </p:txBody>
      </p:sp>
      <p:sp>
        <p:nvSpPr>
          <p:cNvPr id="10" name="Shape 88">
            <a:extLst>
              <a:ext uri="{FF2B5EF4-FFF2-40B4-BE49-F238E27FC236}">
                <a16:creationId xmlns:a16="http://schemas.microsoft.com/office/drawing/2014/main" id="{47EE99F7-336C-4898-AAB9-7EE284F9E1C7}"/>
              </a:ext>
            </a:extLst>
          </p:cNvPr>
          <p:cNvSpPr/>
          <p:nvPr/>
        </p:nvSpPr>
        <p:spPr>
          <a:xfrm>
            <a:off x="2802873" y="3708418"/>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1" name="Shape 93">
            <a:extLst>
              <a:ext uri="{FF2B5EF4-FFF2-40B4-BE49-F238E27FC236}">
                <a16:creationId xmlns:a16="http://schemas.microsoft.com/office/drawing/2014/main" id="{459285B8-9738-458F-96B4-4AB7805313D9}"/>
              </a:ext>
            </a:extLst>
          </p:cNvPr>
          <p:cNvSpPr/>
          <p:nvPr/>
        </p:nvSpPr>
        <p:spPr>
          <a:xfrm>
            <a:off x="2223753" y="3394093"/>
            <a:ext cx="135255" cy="27686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2</a:t>
            </a:r>
            <a:r>
              <a:rPr lang="en-US" dirty="0">
                <a:solidFill>
                  <a:srgbClr val="FFFFFF"/>
                </a:solidFill>
              </a:rPr>
              <a:t>  </a:t>
            </a:r>
            <a:endParaRPr dirty="0">
              <a:solidFill>
                <a:srgbClr val="FFFFFF"/>
              </a:solidFill>
            </a:endParaRPr>
          </a:p>
        </p:txBody>
      </p:sp>
      <p:sp>
        <p:nvSpPr>
          <p:cNvPr id="12" name="Shape 80">
            <a:extLst>
              <a:ext uri="{FF2B5EF4-FFF2-40B4-BE49-F238E27FC236}">
                <a16:creationId xmlns:a16="http://schemas.microsoft.com/office/drawing/2014/main" id="{F744DF96-A053-4561-9559-BB5A018EBE0A}"/>
              </a:ext>
            </a:extLst>
          </p:cNvPr>
          <p:cNvSpPr/>
          <p:nvPr/>
        </p:nvSpPr>
        <p:spPr>
          <a:xfrm rot="10800000">
            <a:off x="2071353" y="3954646"/>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13" name="Shape 87">
            <a:extLst>
              <a:ext uri="{FF2B5EF4-FFF2-40B4-BE49-F238E27FC236}">
                <a16:creationId xmlns:a16="http://schemas.microsoft.com/office/drawing/2014/main" id="{CA62849B-06FD-4D3F-81F3-282FD6ACC8B3}"/>
              </a:ext>
            </a:extLst>
          </p:cNvPr>
          <p:cNvSpPr/>
          <p:nvPr/>
        </p:nvSpPr>
        <p:spPr>
          <a:xfrm>
            <a:off x="2816208" y="3997826"/>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产品介绍</a:t>
            </a:r>
            <a:endParaRPr dirty="0"/>
          </a:p>
        </p:txBody>
      </p:sp>
      <p:sp>
        <p:nvSpPr>
          <p:cNvPr id="14" name="Shape 88">
            <a:extLst>
              <a:ext uri="{FF2B5EF4-FFF2-40B4-BE49-F238E27FC236}">
                <a16:creationId xmlns:a16="http://schemas.microsoft.com/office/drawing/2014/main" id="{CAD3BC6F-E7CA-4F3B-887D-60CA9C6B9EB7}"/>
              </a:ext>
            </a:extLst>
          </p:cNvPr>
          <p:cNvSpPr/>
          <p:nvPr/>
        </p:nvSpPr>
        <p:spPr>
          <a:xfrm>
            <a:off x="2816208" y="4356601"/>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5" name="Shape 93">
            <a:extLst>
              <a:ext uri="{FF2B5EF4-FFF2-40B4-BE49-F238E27FC236}">
                <a16:creationId xmlns:a16="http://schemas.microsoft.com/office/drawing/2014/main" id="{18A857E6-39AC-4268-9E47-591B9C2391CC}"/>
              </a:ext>
            </a:extLst>
          </p:cNvPr>
          <p:cNvSpPr/>
          <p:nvPr/>
        </p:nvSpPr>
        <p:spPr>
          <a:xfrm>
            <a:off x="2237088" y="4042276"/>
            <a:ext cx="272510" cy="276999"/>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lang="en-US" altLang="zh-CN" dirty="0">
                <a:solidFill>
                  <a:srgbClr val="FFFFFF"/>
                </a:solidFill>
              </a:rPr>
              <a:t>3</a:t>
            </a:r>
            <a:r>
              <a:rPr lang="en-US" dirty="0">
                <a:solidFill>
                  <a:srgbClr val="FFFFFF"/>
                </a:solidFill>
              </a:rPr>
              <a:t>  </a:t>
            </a:r>
            <a:endParaRPr dirty="0">
              <a:solidFill>
                <a:srgbClr val="FFFFFF"/>
              </a:solidFill>
            </a:endParaRPr>
          </a:p>
        </p:txBody>
      </p:sp>
    </p:spTree>
    <p:extLst>
      <p:ext uri="{BB962C8B-B14F-4D97-AF65-F5344CB8AC3E}">
        <p14:creationId xmlns:p14="http://schemas.microsoft.com/office/powerpoint/2010/main" val="212966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10840" y="127823"/>
            <a:ext cx="6007873" cy="461665"/>
          </a:xfrm>
          <a:prstGeom prst="rect">
            <a:avLst/>
          </a:prstGeom>
        </p:spPr>
        <p:txBody>
          <a:bodyPr wrap="square">
            <a:spAutoFit/>
          </a:bodyPr>
          <a:lstStyle/>
          <a:p>
            <a:pPr algn="r" eaLnBrk="1" hangingPunct="1">
              <a:defRPr/>
            </a:pPr>
            <a:r>
              <a:rPr lang="zh-CN" altLang="en-US" sz="2400" dirty="0">
                <a:latin typeface="微软雅黑" panose="020B0503020204020204" pitchFamily="34" charset="-122"/>
                <a:ea typeface="微软雅黑" panose="020B0503020204020204" pitchFamily="34" charset="-122"/>
              </a:rPr>
              <a:t>背景：政企客户互联网电视用户发展趋势</a:t>
            </a:r>
          </a:p>
        </p:txBody>
      </p:sp>
      <p:graphicFrame>
        <p:nvGraphicFramePr>
          <p:cNvPr id="3" name="图示 2">
            <a:extLst>
              <a:ext uri="{FF2B5EF4-FFF2-40B4-BE49-F238E27FC236}">
                <a16:creationId xmlns:a16="http://schemas.microsoft.com/office/drawing/2014/main" id="{484C127B-2D10-46D8-BEA6-4E71A44D4515}"/>
              </a:ext>
            </a:extLst>
          </p:cNvPr>
          <p:cNvGraphicFramePr/>
          <p:nvPr>
            <p:extLst>
              <p:ext uri="{D42A27DB-BD31-4B8C-83A1-F6EECF244321}">
                <p14:modId xmlns:p14="http://schemas.microsoft.com/office/powerpoint/2010/main" val="1955292589"/>
              </p:ext>
            </p:extLst>
          </p:nvPr>
        </p:nvGraphicFramePr>
        <p:xfrm>
          <a:off x="4734076" y="3445591"/>
          <a:ext cx="4436200" cy="308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1E82E293-9180-411D-81DF-956BC39BC4E0}"/>
              </a:ext>
            </a:extLst>
          </p:cNvPr>
          <p:cNvSpPr/>
          <p:nvPr/>
        </p:nvSpPr>
        <p:spPr>
          <a:xfrm>
            <a:off x="145333" y="889281"/>
            <a:ext cx="8729725" cy="2151139"/>
          </a:xfrm>
          <a:prstGeom prst="rect">
            <a:avLst/>
          </a:prstGeom>
          <a:solidFill>
            <a:srgbClr val="FFFFFF"/>
          </a:solidFill>
          <a:ln w="6350" cap="flat">
            <a:solidFill>
              <a:schemeClr val="accent6">
                <a:lumMod val="60000"/>
                <a:lumOff val="40000"/>
              </a:schemeClr>
            </a:solidFill>
            <a:prstDash val="sys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5" name="圆角矩形 6">
            <a:extLst>
              <a:ext uri="{FF2B5EF4-FFF2-40B4-BE49-F238E27FC236}">
                <a16:creationId xmlns:a16="http://schemas.microsoft.com/office/drawing/2014/main" id="{032DFDFD-89E7-464D-AFBF-04F9CB9E0B5B}"/>
              </a:ext>
            </a:extLst>
          </p:cNvPr>
          <p:cNvSpPr/>
          <p:nvPr/>
        </p:nvSpPr>
        <p:spPr>
          <a:xfrm>
            <a:off x="825168" y="1037399"/>
            <a:ext cx="2966901" cy="408620"/>
          </a:xfrm>
          <a:prstGeom prst="roundRect">
            <a:avLst/>
          </a:prstGeom>
          <a:solidFill>
            <a:schemeClr val="bg1">
              <a:lumMod val="9500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en-US" altLang="zh-CN" b="1" dirty="0">
                <a:solidFill>
                  <a:srgbClr val="000000"/>
                </a:solidFill>
                <a:latin typeface="微软雅黑" pitchFamily="34" charset="-122"/>
                <a:ea typeface="微软雅黑" pitchFamily="34" charset="-122"/>
              </a:rPr>
              <a:t>PC</a:t>
            </a:r>
            <a:r>
              <a:rPr lang="zh-CN" altLang="en-US" b="1" dirty="0">
                <a:solidFill>
                  <a:srgbClr val="000000"/>
                </a:solidFill>
                <a:latin typeface="微软雅黑" pitchFamily="34" charset="-122"/>
                <a:ea typeface="微软雅黑" pitchFamily="34" charset="-122"/>
              </a:rPr>
              <a:t>端</a:t>
            </a:r>
            <a:endParaRPr kumimoji="0" lang="zh-CN" altLang="en-US" sz="1800" b="1"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6" name="圆角矩形 8">
            <a:extLst>
              <a:ext uri="{FF2B5EF4-FFF2-40B4-BE49-F238E27FC236}">
                <a16:creationId xmlns:a16="http://schemas.microsoft.com/office/drawing/2014/main" id="{02879C7B-F38C-4477-9A75-79CB3030794F}"/>
              </a:ext>
            </a:extLst>
          </p:cNvPr>
          <p:cNvSpPr/>
          <p:nvPr/>
        </p:nvSpPr>
        <p:spPr>
          <a:xfrm>
            <a:off x="4009835" y="1465664"/>
            <a:ext cx="3079624" cy="1438571"/>
          </a:xfrm>
          <a:prstGeom prst="roundRect">
            <a:avLst>
              <a:gd name="adj" fmla="val 6464"/>
            </a:avLst>
          </a:prstGeom>
          <a:solidFill>
            <a:schemeClr val="bg1">
              <a:lumMod val="9500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200" dirty="0">
                <a:solidFill>
                  <a:srgbClr val="000000"/>
                </a:solidFill>
                <a:latin typeface="微软雅黑" pitchFamily="34" charset="-122"/>
                <a:ea typeface="微软雅黑" pitchFamily="34" charset="-122"/>
              </a:rPr>
              <a:t>运营商</a:t>
            </a:r>
            <a:r>
              <a:rPr lang="en-US" altLang="zh-CN" sz="1200" dirty="0">
                <a:solidFill>
                  <a:srgbClr val="000000"/>
                </a:solidFill>
                <a:latin typeface="微软雅黑" pitchFamily="34" charset="-122"/>
                <a:ea typeface="微软雅黑" pitchFamily="34" charset="-122"/>
              </a:rPr>
              <a:t>——SP</a:t>
            </a:r>
            <a:r>
              <a:rPr lang="zh-CN" altLang="en-US" sz="1200" dirty="0">
                <a:solidFill>
                  <a:srgbClr val="000000"/>
                </a:solidFill>
                <a:latin typeface="微软雅黑" pitchFamily="34" charset="-122"/>
                <a:ea typeface="微软雅黑" pitchFamily="34" charset="-122"/>
              </a:rPr>
              <a:t>、梦网</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桌面</a:t>
            </a:r>
            <a:r>
              <a:rPr lang="en-US" altLang="zh-CN" sz="1200" dirty="0">
                <a:solidFill>
                  <a:srgbClr val="000000"/>
                </a:solidFill>
                <a:latin typeface="微软雅黑" pitchFamily="34" charset="-122"/>
                <a:ea typeface="微软雅黑" pitchFamily="34" charset="-122"/>
              </a:rPr>
              <a:t>——GO</a:t>
            </a:r>
            <a:r>
              <a:rPr lang="zh-CN" altLang="en-US" sz="1200" dirty="0">
                <a:solidFill>
                  <a:srgbClr val="000000"/>
                </a:solidFill>
                <a:latin typeface="微软雅黑" pitchFamily="34" charset="-122"/>
                <a:ea typeface="微软雅黑" pitchFamily="34" charset="-122"/>
              </a:rPr>
              <a:t>桌面、小米桌面</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应用商城</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豌豆荚、</a:t>
            </a:r>
            <a:r>
              <a:rPr lang="en-US" altLang="zh-CN" sz="1200" dirty="0">
                <a:solidFill>
                  <a:srgbClr val="000000"/>
                </a:solidFill>
                <a:latin typeface="微软雅黑" pitchFamily="34" charset="-122"/>
                <a:ea typeface="微软雅黑" pitchFamily="34" charset="-122"/>
              </a:rPr>
              <a:t>91</a:t>
            </a:r>
            <a:r>
              <a:rPr lang="zh-CN" altLang="en-US" sz="1200" dirty="0">
                <a:solidFill>
                  <a:srgbClr val="000000"/>
                </a:solidFill>
                <a:latin typeface="微软雅黑" pitchFamily="34" charset="-122"/>
                <a:ea typeface="微软雅黑" pitchFamily="34" charset="-122"/>
              </a:rPr>
              <a:t>助手、</a:t>
            </a:r>
            <a:r>
              <a:rPr lang="en-US" altLang="zh-CN" sz="1200" dirty="0">
                <a:solidFill>
                  <a:srgbClr val="000000"/>
                </a:solidFill>
                <a:latin typeface="微软雅黑" pitchFamily="34" charset="-122"/>
                <a:ea typeface="微软雅黑" pitchFamily="34" charset="-122"/>
              </a:rPr>
              <a:t>360</a:t>
            </a:r>
          </a:p>
          <a:p>
            <a:pPr algn="l" rtl="0" latinLnBrk="1" hangingPunct="0"/>
            <a:r>
              <a:rPr lang="zh-CN" altLang="en-US" sz="1200" dirty="0">
                <a:solidFill>
                  <a:srgbClr val="000000"/>
                </a:solidFill>
                <a:latin typeface="微软雅黑" pitchFamily="34" charset="-122"/>
                <a:ea typeface="微软雅黑" pitchFamily="34" charset="-122"/>
              </a:rPr>
              <a:t>超级</a:t>
            </a:r>
            <a:r>
              <a:rPr lang="en-US" altLang="zh-CN" sz="1200" dirty="0">
                <a:solidFill>
                  <a:srgbClr val="000000"/>
                </a:solidFill>
                <a:latin typeface="微软雅黑" pitchFamily="34" charset="-122"/>
                <a:ea typeface="微软雅黑" pitchFamily="34" charset="-122"/>
              </a:rPr>
              <a:t>App——</a:t>
            </a:r>
            <a:r>
              <a:rPr lang="zh-CN" altLang="en-US" sz="1200" dirty="0">
                <a:solidFill>
                  <a:srgbClr val="000000"/>
                </a:solidFill>
                <a:latin typeface="微软雅黑" pitchFamily="34" charset="-122"/>
                <a:ea typeface="微软雅黑" pitchFamily="34" charset="-122"/>
              </a:rPr>
              <a:t>微信</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云时代</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百度云</a:t>
            </a:r>
            <a:endParaRPr lang="en-US" altLang="zh-CN" sz="1200" dirty="0">
              <a:solidFill>
                <a:srgbClr val="000000"/>
              </a:solidFill>
              <a:latin typeface="微软雅黑" pitchFamily="34" charset="-122"/>
              <a:ea typeface="微软雅黑" pitchFamily="34" charset="-122"/>
            </a:endParaRPr>
          </a:p>
          <a:p>
            <a:pPr algn="l" rtl="0" latinLnBrk="1" hangingPunct="0"/>
            <a:r>
              <a:rPr lang="en-US" altLang="zh-CN" sz="1200" dirty="0">
                <a:solidFill>
                  <a:srgbClr val="000000"/>
                </a:solidFill>
                <a:latin typeface="微软雅黑" pitchFamily="34" charset="-122"/>
                <a:ea typeface="微软雅黑" pitchFamily="34" charset="-122"/>
              </a:rPr>
              <a:t>…</a:t>
            </a:r>
          </a:p>
          <a:p>
            <a:pPr algn="l" rtl="0" latinLnBrk="1" hangingPunct="0"/>
            <a:endParaRPr lang="zh-CN" altLang="en-US" sz="1200" dirty="0">
              <a:solidFill>
                <a:srgbClr val="000000"/>
              </a:solidFill>
              <a:latin typeface="微软雅黑" pitchFamily="34" charset="-122"/>
              <a:ea typeface="微软雅黑" pitchFamily="34" charset="-122"/>
            </a:endParaRPr>
          </a:p>
        </p:txBody>
      </p:sp>
      <p:sp>
        <p:nvSpPr>
          <p:cNvPr id="7" name="圆角矩形 9">
            <a:extLst>
              <a:ext uri="{FF2B5EF4-FFF2-40B4-BE49-F238E27FC236}">
                <a16:creationId xmlns:a16="http://schemas.microsoft.com/office/drawing/2014/main" id="{909C30BE-A011-410B-BEF4-6FEE44FAF53D}"/>
              </a:ext>
            </a:extLst>
          </p:cNvPr>
          <p:cNvSpPr/>
          <p:nvPr/>
        </p:nvSpPr>
        <p:spPr>
          <a:xfrm>
            <a:off x="825164" y="1466174"/>
            <a:ext cx="2966905" cy="1438571"/>
          </a:xfrm>
          <a:prstGeom prst="roundRect">
            <a:avLst>
              <a:gd name="adj" fmla="val 6463"/>
            </a:avLst>
          </a:prstGeom>
          <a:solidFill>
            <a:schemeClr val="bg1">
              <a:lumMod val="9500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200" dirty="0">
                <a:solidFill>
                  <a:srgbClr val="000000"/>
                </a:solidFill>
                <a:latin typeface="微软雅黑" pitchFamily="34" charset="-122"/>
                <a:ea typeface="微软雅黑" pitchFamily="34" charset="-122"/>
              </a:rPr>
              <a:t>浏览器</a:t>
            </a:r>
            <a:r>
              <a:rPr lang="en-US" altLang="zh-CN" sz="1200" dirty="0">
                <a:solidFill>
                  <a:srgbClr val="000000"/>
                </a:solidFill>
                <a:latin typeface="微软雅黑" pitchFamily="34" charset="-122"/>
                <a:ea typeface="微软雅黑" pitchFamily="34" charset="-122"/>
              </a:rPr>
              <a:t>——IE</a:t>
            </a:r>
            <a:r>
              <a:rPr lang="zh-CN" altLang="en-US" sz="1200" dirty="0">
                <a:solidFill>
                  <a:srgbClr val="000000"/>
                </a:solidFill>
                <a:latin typeface="微软雅黑" pitchFamily="34" charset="-122"/>
                <a:ea typeface="微软雅黑" pitchFamily="34" charset="-122"/>
              </a:rPr>
              <a:t>、</a:t>
            </a:r>
            <a:r>
              <a:rPr lang="en-US" altLang="zh-CN" sz="1200" dirty="0">
                <a:solidFill>
                  <a:srgbClr val="000000"/>
                </a:solidFill>
                <a:latin typeface="微软雅黑" pitchFamily="34" charset="-122"/>
                <a:ea typeface="微软雅黑" pitchFamily="34" charset="-122"/>
              </a:rPr>
              <a:t>chrome</a:t>
            </a:r>
          </a:p>
          <a:p>
            <a:pPr algn="l" rtl="0" latinLnBrk="1" hangingPunct="0"/>
            <a:r>
              <a:rPr lang="zh-CN" altLang="en-US" sz="1200" dirty="0">
                <a:solidFill>
                  <a:srgbClr val="000000"/>
                </a:solidFill>
                <a:latin typeface="微软雅黑" pitchFamily="34" charset="-122"/>
                <a:ea typeface="微软雅黑" pitchFamily="34" charset="-122"/>
              </a:rPr>
              <a:t>门户</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新浪、网易、搜狐</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搜索</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百度、</a:t>
            </a:r>
            <a:r>
              <a:rPr lang="en-US" altLang="zh-CN" sz="1200" dirty="0">
                <a:solidFill>
                  <a:srgbClr val="000000"/>
                </a:solidFill>
                <a:latin typeface="微软雅黑" pitchFamily="34" charset="-122"/>
                <a:ea typeface="微软雅黑" pitchFamily="34" charset="-122"/>
              </a:rPr>
              <a:t>Google</a:t>
            </a:r>
            <a:r>
              <a:rPr lang="zh-CN" altLang="en-US" sz="1200" dirty="0">
                <a:solidFill>
                  <a:srgbClr val="000000"/>
                </a:solidFill>
                <a:latin typeface="微软雅黑" pitchFamily="34" charset="-122"/>
                <a:ea typeface="微软雅黑" pitchFamily="34" charset="-122"/>
              </a:rPr>
              <a:t>、搜狗</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导航</a:t>
            </a:r>
            <a:r>
              <a:rPr lang="en-US" altLang="zh-CN" sz="1200" dirty="0">
                <a:solidFill>
                  <a:srgbClr val="000000"/>
                </a:solidFill>
                <a:latin typeface="微软雅黑" pitchFamily="34" charset="-122"/>
                <a:ea typeface="微软雅黑" pitchFamily="34" charset="-122"/>
              </a:rPr>
              <a:t>——hao123</a:t>
            </a:r>
            <a:r>
              <a:rPr lang="zh-CN" altLang="en-US" sz="1200" dirty="0">
                <a:solidFill>
                  <a:srgbClr val="000000"/>
                </a:solidFill>
                <a:latin typeface="微软雅黑" pitchFamily="34" charset="-122"/>
                <a:ea typeface="微软雅黑" pitchFamily="34" charset="-122"/>
              </a:rPr>
              <a:t>、</a:t>
            </a:r>
            <a:r>
              <a:rPr lang="en-US" altLang="zh-CN" sz="1200" dirty="0">
                <a:solidFill>
                  <a:srgbClr val="000000"/>
                </a:solidFill>
                <a:latin typeface="微软雅黑" pitchFamily="34" charset="-122"/>
                <a:ea typeface="微软雅黑" pitchFamily="34" charset="-122"/>
              </a:rPr>
              <a:t>360</a:t>
            </a:r>
            <a:r>
              <a:rPr lang="zh-CN" altLang="en-US" sz="1200" dirty="0">
                <a:solidFill>
                  <a:srgbClr val="000000"/>
                </a:solidFill>
                <a:latin typeface="微软雅黑" pitchFamily="34" charset="-122"/>
                <a:ea typeface="微软雅黑" pitchFamily="34" charset="-122"/>
              </a:rPr>
              <a:t>导航</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输入法</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搜狐、腾讯</a:t>
            </a:r>
            <a:endParaRPr lang="en-US" altLang="zh-CN" sz="1200" dirty="0">
              <a:solidFill>
                <a:srgbClr val="000000"/>
              </a:solidFill>
              <a:latin typeface="微软雅黑" pitchFamily="34" charset="-122"/>
              <a:ea typeface="微软雅黑" pitchFamily="34" charset="-122"/>
            </a:endParaRPr>
          </a:p>
          <a:p>
            <a:pPr algn="l" rtl="0" latinLnBrk="1" hangingPunct="0"/>
            <a:r>
              <a:rPr lang="zh-CN" altLang="en-US" sz="1200" dirty="0">
                <a:solidFill>
                  <a:srgbClr val="000000"/>
                </a:solidFill>
                <a:latin typeface="微软雅黑" pitchFamily="34" charset="-122"/>
                <a:ea typeface="微软雅黑" pitchFamily="34" charset="-122"/>
              </a:rPr>
              <a:t>社交</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微博、知乎</a:t>
            </a:r>
            <a:endParaRPr lang="en-US" altLang="zh-CN" sz="1200" dirty="0">
              <a:solidFill>
                <a:srgbClr val="000000"/>
              </a:solidFill>
              <a:latin typeface="微软雅黑" pitchFamily="34" charset="-122"/>
              <a:ea typeface="微软雅黑" pitchFamily="34" charset="-122"/>
            </a:endParaRPr>
          </a:p>
          <a:p>
            <a:pPr algn="l" rtl="0" latinLnBrk="1" hangingPunct="0"/>
            <a:r>
              <a:rPr lang="en-US" altLang="zh-CN" sz="1200" dirty="0">
                <a:solidFill>
                  <a:srgbClr val="000000"/>
                </a:solidFill>
                <a:latin typeface="微软雅黑" pitchFamily="34" charset="-122"/>
                <a:ea typeface="微软雅黑" pitchFamily="34" charset="-122"/>
              </a:rPr>
              <a:t>…</a:t>
            </a:r>
          </a:p>
        </p:txBody>
      </p:sp>
      <p:sp>
        <p:nvSpPr>
          <p:cNvPr id="8" name="圆角矩形 11">
            <a:extLst>
              <a:ext uri="{FF2B5EF4-FFF2-40B4-BE49-F238E27FC236}">
                <a16:creationId xmlns:a16="http://schemas.microsoft.com/office/drawing/2014/main" id="{924C81CB-79F6-49A1-923E-5E0E3647AA55}"/>
              </a:ext>
            </a:extLst>
          </p:cNvPr>
          <p:cNvSpPr/>
          <p:nvPr/>
        </p:nvSpPr>
        <p:spPr>
          <a:xfrm>
            <a:off x="4009836" y="1037399"/>
            <a:ext cx="3079623" cy="408620"/>
          </a:xfrm>
          <a:prstGeom prst="roundRect">
            <a:avLst/>
          </a:prstGeom>
          <a:solidFill>
            <a:schemeClr val="bg1">
              <a:lumMod val="95000"/>
            </a:schemeClr>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b="1" dirty="0">
                <a:solidFill>
                  <a:srgbClr val="000000"/>
                </a:solidFill>
                <a:latin typeface="微软雅黑" pitchFamily="34" charset="-122"/>
                <a:ea typeface="微软雅黑" pitchFamily="34" charset="-122"/>
              </a:rPr>
              <a:t>移动端</a:t>
            </a:r>
          </a:p>
        </p:txBody>
      </p:sp>
      <p:sp>
        <p:nvSpPr>
          <p:cNvPr id="9" name="圆角矩形 12">
            <a:extLst>
              <a:ext uri="{FF2B5EF4-FFF2-40B4-BE49-F238E27FC236}">
                <a16:creationId xmlns:a16="http://schemas.microsoft.com/office/drawing/2014/main" id="{2D27C5BB-B592-4B51-B6EC-3520B104DF96}"/>
              </a:ext>
            </a:extLst>
          </p:cNvPr>
          <p:cNvSpPr/>
          <p:nvPr/>
        </p:nvSpPr>
        <p:spPr>
          <a:xfrm>
            <a:off x="7316215" y="1037399"/>
            <a:ext cx="1449659" cy="408620"/>
          </a:xfrm>
          <a:prstGeom prst="roundRect">
            <a:avLst/>
          </a:prstGeom>
          <a:solidFill>
            <a:srgbClr val="92D050"/>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b="1" dirty="0">
                <a:solidFill>
                  <a:schemeClr val="bg1"/>
                </a:solidFill>
                <a:latin typeface="微软雅黑" pitchFamily="34" charset="-122"/>
                <a:ea typeface="微软雅黑" pitchFamily="34" charset="-122"/>
              </a:rPr>
              <a:t>客厅</a:t>
            </a:r>
          </a:p>
        </p:txBody>
      </p:sp>
      <p:sp>
        <p:nvSpPr>
          <p:cNvPr id="10" name="圆角矩形 15">
            <a:extLst>
              <a:ext uri="{FF2B5EF4-FFF2-40B4-BE49-F238E27FC236}">
                <a16:creationId xmlns:a16="http://schemas.microsoft.com/office/drawing/2014/main" id="{03D6A5A3-A4B3-4DF5-85A8-1FCC1633E378}"/>
              </a:ext>
            </a:extLst>
          </p:cNvPr>
          <p:cNvSpPr/>
          <p:nvPr/>
        </p:nvSpPr>
        <p:spPr>
          <a:xfrm>
            <a:off x="7316215" y="1465664"/>
            <a:ext cx="1449659" cy="1438571"/>
          </a:xfrm>
          <a:prstGeom prst="roundRect">
            <a:avLst>
              <a:gd name="adj" fmla="val 6464"/>
            </a:avLst>
          </a:prstGeom>
          <a:solidFill>
            <a:srgbClr val="92D050"/>
          </a:solidFill>
          <a:ln w="12700">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algn="ctr" rtl="0" latinLnBrk="1" hangingPunct="0"/>
            <a:endParaRPr lang="en-US" altLang="zh-CN" sz="1400" dirty="0">
              <a:solidFill>
                <a:schemeClr val="bg1"/>
              </a:solidFill>
              <a:latin typeface="微软雅黑" pitchFamily="34" charset="-122"/>
              <a:ea typeface="微软雅黑" pitchFamily="34" charset="-122"/>
            </a:endParaRPr>
          </a:p>
          <a:p>
            <a:pPr algn="ctr" rtl="0" latinLnBrk="1" hangingPunct="0"/>
            <a:endParaRPr lang="en-US" altLang="zh-CN" sz="1400" dirty="0">
              <a:solidFill>
                <a:schemeClr val="bg1"/>
              </a:solidFill>
              <a:latin typeface="微软雅黑" pitchFamily="34" charset="-122"/>
              <a:ea typeface="微软雅黑" pitchFamily="34" charset="-122"/>
            </a:endParaRPr>
          </a:p>
          <a:p>
            <a:pPr algn="ctr" rtl="0" latinLnBrk="1" hangingPunct="0"/>
            <a:r>
              <a:rPr lang="zh-CN" altLang="en-US" sz="1400" b="1" dirty="0">
                <a:solidFill>
                  <a:schemeClr val="bg1"/>
                </a:solidFill>
                <a:latin typeface="微软雅黑" pitchFamily="34" charset="-122"/>
                <a:ea typeface="微软雅黑" pitchFamily="34" charset="-122"/>
              </a:rPr>
              <a:t>电视屏幕</a:t>
            </a:r>
            <a:endParaRPr lang="en-US" altLang="zh-CN" sz="1400" b="1" dirty="0">
              <a:solidFill>
                <a:schemeClr val="bg1"/>
              </a:solidFill>
              <a:latin typeface="微软雅黑" pitchFamily="34" charset="-122"/>
              <a:ea typeface="微软雅黑" pitchFamily="34" charset="-122"/>
            </a:endParaRPr>
          </a:p>
          <a:p>
            <a:pPr algn="ctr" rtl="0" latinLnBrk="1" hangingPunct="0"/>
            <a:r>
              <a:rPr lang="en-US" altLang="zh-CN" sz="1400" b="1" dirty="0">
                <a:solidFill>
                  <a:schemeClr val="bg1"/>
                </a:solidFill>
                <a:latin typeface="微软雅黑" pitchFamily="34" charset="-122"/>
                <a:ea typeface="微软雅黑" pitchFamily="34" charset="-122"/>
              </a:rPr>
              <a:t>Launcher</a:t>
            </a:r>
          </a:p>
          <a:p>
            <a:pPr algn="ctr" rtl="0" latinLnBrk="1" hangingPunct="0"/>
            <a:endParaRPr lang="en-US" altLang="zh-CN" sz="1400" dirty="0">
              <a:solidFill>
                <a:schemeClr val="bg1"/>
              </a:solidFill>
              <a:latin typeface="微软雅黑" pitchFamily="34" charset="-122"/>
              <a:ea typeface="微软雅黑" pitchFamily="34" charset="-122"/>
            </a:endParaRPr>
          </a:p>
          <a:p>
            <a:pPr algn="ctr" rtl="0" latinLnBrk="1" hangingPunct="0"/>
            <a:endParaRPr lang="zh-CN" altLang="en-US" sz="1400" dirty="0">
              <a:solidFill>
                <a:schemeClr val="bg1"/>
              </a:solidFill>
              <a:latin typeface="微软雅黑" pitchFamily="34" charset="-122"/>
              <a:ea typeface="微软雅黑" pitchFamily="34" charset="-122"/>
            </a:endParaRPr>
          </a:p>
        </p:txBody>
      </p:sp>
      <p:sp>
        <p:nvSpPr>
          <p:cNvPr id="11" name="下箭头 17">
            <a:extLst>
              <a:ext uri="{FF2B5EF4-FFF2-40B4-BE49-F238E27FC236}">
                <a16:creationId xmlns:a16="http://schemas.microsoft.com/office/drawing/2014/main" id="{BCE730EF-C221-42C2-8345-2FC8C1ECE984}"/>
              </a:ext>
            </a:extLst>
          </p:cNvPr>
          <p:cNvSpPr/>
          <p:nvPr/>
        </p:nvSpPr>
        <p:spPr>
          <a:xfrm>
            <a:off x="226015" y="1117519"/>
            <a:ext cx="504000" cy="1518938"/>
          </a:xfrm>
          <a:prstGeom prst="downArrow">
            <a:avLst>
              <a:gd name="adj1" fmla="val 54861"/>
              <a:gd name="adj2" fmla="val 50000"/>
            </a:avLst>
          </a:prstGeom>
          <a:solidFill>
            <a:schemeClr val="accent6"/>
          </a:solidFill>
          <a:ln>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400" b="1" dirty="0">
                <a:solidFill>
                  <a:schemeClr val="bg1"/>
                </a:solidFill>
                <a:latin typeface="微软雅黑" pitchFamily="34" charset="-122"/>
                <a:ea typeface="微软雅黑" pitchFamily="34" charset="-122"/>
                <a:sym typeface="Calibri"/>
              </a:rPr>
              <a:t>屏幕</a:t>
            </a:r>
            <a:r>
              <a:rPr lang="zh-CN" altLang="en-US" sz="1400" b="1" dirty="0">
                <a:solidFill>
                  <a:schemeClr val="bg1"/>
                </a:solidFill>
                <a:latin typeface="微软雅黑" pitchFamily="34" charset="-122"/>
                <a:ea typeface="微软雅黑" pitchFamily="34" charset="-122"/>
              </a:rPr>
              <a:t>的</a:t>
            </a:r>
            <a:endParaRPr kumimoji="0" lang="en-US" altLang="zh-CN" sz="1400" b="1"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a:p>
            <a:pPr marL="0" marR="0" indent="0" algn="l" defTabSz="544195" rtl="0" fontAlgn="auto" latinLnBrk="1"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chemeClr val="bg1"/>
                </a:solidFill>
                <a:effectLst/>
                <a:uFillTx/>
                <a:latin typeface="微软雅黑" pitchFamily="34" charset="-122"/>
                <a:ea typeface="微软雅黑" pitchFamily="34" charset="-122"/>
                <a:sym typeface="Calibri"/>
              </a:rPr>
              <a:t>发  展</a:t>
            </a:r>
            <a:endParaRPr kumimoji="0" lang="en-US" altLang="zh-CN" sz="1400" b="1"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a:p>
            <a:pPr marL="0" marR="0" indent="0" algn="l" defTabSz="544195" rtl="0" fontAlgn="auto" latinLnBrk="1" hangingPunct="0">
              <a:lnSpc>
                <a:spcPct val="100000"/>
              </a:lnSpc>
              <a:spcBef>
                <a:spcPts val="0"/>
              </a:spcBef>
              <a:spcAft>
                <a:spcPts val="0"/>
              </a:spcAft>
              <a:buClrTx/>
              <a:buSzTx/>
              <a:buFontTx/>
              <a:buNone/>
            </a:pPr>
            <a:endParaRPr kumimoji="0" lang="zh-CN" altLang="en-US" sz="1400" b="1"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12" name="圆角矩形 10">
            <a:extLst>
              <a:ext uri="{FF2B5EF4-FFF2-40B4-BE49-F238E27FC236}">
                <a16:creationId xmlns:a16="http://schemas.microsoft.com/office/drawing/2014/main" id="{C3A7522D-C9A0-4297-BE81-F87EBCA4F6D0}"/>
              </a:ext>
            </a:extLst>
          </p:cNvPr>
          <p:cNvSpPr/>
          <p:nvPr/>
        </p:nvSpPr>
        <p:spPr>
          <a:xfrm>
            <a:off x="6032983" y="4441710"/>
            <a:ext cx="838020"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点击行为</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3" name="圆角矩形 26">
            <a:extLst>
              <a:ext uri="{FF2B5EF4-FFF2-40B4-BE49-F238E27FC236}">
                <a16:creationId xmlns:a16="http://schemas.microsoft.com/office/drawing/2014/main" id="{FCF0066E-B050-4DFE-829C-FC24084796D9}"/>
              </a:ext>
            </a:extLst>
          </p:cNvPr>
          <p:cNvSpPr/>
          <p:nvPr/>
        </p:nvSpPr>
        <p:spPr>
          <a:xfrm>
            <a:off x="7065062" y="4458342"/>
            <a:ext cx="801356"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观看行为</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4" name="圆角矩形 27">
            <a:extLst>
              <a:ext uri="{FF2B5EF4-FFF2-40B4-BE49-F238E27FC236}">
                <a16:creationId xmlns:a16="http://schemas.microsoft.com/office/drawing/2014/main" id="{CB7603A5-CD7C-4F9A-BBAE-F5180FA9F08D}"/>
              </a:ext>
            </a:extLst>
          </p:cNvPr>
          <p:cNvSpPr/>
          <p:nvPr/>
        </p:nvSpPr>
        <p:spPr>
          <a:xfrm>
            <a:off x="6032983" y="5324831"/>
            <a:ext cx="934631"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停留时长</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5" name="圆角矩形 28">
            <a:extLst>
              <a:ext uri="{FF2B5EF4-FFF2-40B4-BE49-F238E27FC236}">
                <a16:creationId xmlns:a16="http://schemas.microsoft.com/office/drawing/2014/main" id="{2E163DB1-40AC-4272-9B71-4092FC576F63}"/>
              </a:ext>
            </a:extLst>
          </p:cNvPr>
          <p:cNvSpPr/>
          <p:nvPr/>
        </p:nvSpPr>
        <p:spPr>
          <a:xfrm>
            <a:off x="6032983" y="4892179"/>
            <a:ext cx="934631"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购买行为</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6" name="圆角矩形 29">
            <a:extLst>
              <a:ext uri="{FF2B5EF4-FFF2-40B4-BE49-F238E27FC236}">
                <a16:creationId xmlns:a16="http://schemas.microsoft.com/office/drawing/2014/main" id="{A2312293-12D2-446B-ADD0-8F2BCD11DBD7}"/>
              </a:ext>
            </a:extLst>
          </p:cNvPr>
          <p:cNvSpPr/>
          <p:nvPr/>
        </p:nvSpPr>
        <p:spPr>
          <a:xfrm>
            <a:off x="7065062" y="4892178"/>
            <a:ext cx="789141"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用户规模</a:t>
            </a:r>
          </a:p>
        </p:txBody>
      </p:sp>
      <p:sp>
        <p:nvSpPr>
          <p:cNvPr id="17" name="圆角矩形 30">
            <a:extLst>
              <a:ext uri="{FF2B5EF4-FFF2-40B4-BE49-F238E27FC236}">
                <a16:creationId xmlns:a16="http://schemas.microsoft.com/office/drawing/2014/main" id="{DBB50B40-9B7D-46E3-A789-C93EDAF35475}"/>
              </a:ext>
            </a:extLst>
          </p:cNvPr>
          <p:cNvSpPr/>
          <p:nvPr/>
        </p:nvSpPr>
        <p:spPr>
          <a:xfrm>
            <a:off x="7077017" y="5341858"/>
            <a:ext cx="789401" cy="306465"/>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en-US" altLang="zh-CN" sz="12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8" name="虚尾箭头 31">
            <a:extLst>
              <a:ext uri="{FF2B5EF4-FFF2-40B4-BE49-F238E27FC236}">
                <a16:creationId xmlns:a16="http://schemas.microsoft.com/office/drawing/2014/main" id="{82620537-3102-4463-AD8D-36EB5FB4D191}"/>
              </a:ext>
            </a:extLst>
          </p:cNvPr>
          <p:cNvSpPr/>
          <p:nvPr/>
        </p:nvSpPr>
        <p:spPr>
          <a:xfrm rot="5400000">
            <a:off x="7794130" y="3082819"/>
            <a:ext cx="612000" cy="576000"/>
          </a:xfrm>
          <a:prstGeom prst="stripedRightArrow">
            <a:avLst/>
          </a:prstGeom>
          <a:solidFill>
            <a:srgbClr val="FFFFFF"/>
          </a:solidFill>
          <a:ln w="25400" cap="flat">
            <a:solidFill>
              <a:srgbClr val="BDBFC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l" rtl="0" latinLnBrk="1" hangingPunct="0"/>
            <a:endParaRPr lang="zh-CN" altLang="en-US" dirty="0">
              <a:solidFill>
                <a:srgbClr val="000000"/>
              </a:solidFill>
              <a:latin typeface="微软雅黑" pitchFamily="34" charset="-122"/>
              <a:ea typeface="微软雅黑" pitchFamily="34" charset="-122"/>
            </a:endParaRPr>
          </a:p>
        </p:txBody>
      </p:sp>
      <p:sp>
        <p:nvSpPr>
          <p:cNvPr id="19" name="TextBox 43">
            <a:extLst>
              <a:ext uri="{FF2B5EF4-FFF2-40B4-BE49-F238E27FC236}">
                <a16:creationId xmlns:a16="http://schemas.microsoft.com/office/drawing/2014/main" id="{0F200045-2492-4214-8266-9F5856C0A67B}"/>
              </a:ext>
            </a:extLst>
          </p:cNvPr>
          <p:cNvSpPr txBox="1"/>
          <p:nvPr/>
        </p:nvSpPr>
        <p:spPr>
          <a:xfrm>
            <a:off x="145333" y="5935189"/>
            <a:ext cx="6014623" cy="738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sz="1400" b="1" dirty="0">
                <a:solidFill>
                  <a:srgbClr val="000000"/>
                </a:solidFill>
                <a:latin typeface="微软雅黑" pitchFamily="34" charset="-122"/>
                <a:ea typeface="微软雅黑" pitchFamily="34" charset="-122"/>
              </a:rPr>
              <a:t>得屏幕者得天下</a:t>
            </a:r>
            <a:endParaRPr lang="en-US" altLang="zh-CN" sz="1400" b="1" dirty="0">
              <a:solidFill>
                <a:srgbClr val="000000"/>
              </a:solidFill>
              <a:latin typeface="微软雅黑" pitchFamily="34" charset="-122"/>
              <a:ea typeface="微软雅黑" pitchFamily="34" charset="-122"/>
            </a:endParaRPr>
          </a:p>
          <a:p>
            <a:pPr marL="0" marR="0" indent="0" algn="l" defTabSz="544195" rtl="0" fontAlgn="auto" latinLnBrk="1" hangingPunct="0">
              <a:lnSpc>
                <a:spcPct val="100000"/>
              </a:lnSpc>
              <a:spcBef>
                <a:spcPts val="0"/>
              </a:spcBef>
              <a:spcAft>
                <a:spcPts val="0"/>
              </a:spcAft>
              <a:buClrTx/>
              <a:buSzTx/>
              <a:buFontTx/>
              <a:buNone/>
            </a:pPr>
            <a:r>
              <a:rPr lang="zh-CN" altLang="en-US" sz="1400" dirty="0">
                <a:solidFill>
                  <a:srgbClr val="000000"/>
                </a:solidFill>
                <a:latin typeface="微软雅黑" pitchFamily="34" charset="-122"/>
                <a:ea typeface="微软雅黑" pitchFamily="34" charset="-122"/>
              </a:rPr>
              <a:t>当前随着电视互动性的增强，电视屏幕作为客厅的绝对入口，可以抓住现有的用户入口流量、发展平台规模效应，协调家庭业务其他产品良性发展。</a:t>
            </a:r>
            <a:endParaRPr kumimoji="0" lang="zh-CN" altLang="en-US" sz="140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20" name="TextBox 44">
            <a:extLst>
              <a:ext uri="{FF2B5EF4-FFF2-40B4-BE49-F238E27FC236}">
                <a16:creationId xmlns:a16="http://schemas.microsoft.com/office/drawing/2014/main" id="{A3F87CCE-F075-41A8-B710-BB7468B73E2E}"/>
              </a:ext>
            </a:extLst>
          </p:cNvPr>
          <p:cNvSpPr txBox="1"/>
          <p:nvPr/>
        </p:nvSpPr>
        <p:spPr>
          <a:xfrm>
            <a:off x="7914457" y="3295247"/>
            <a:ext cx="400108" cy="2769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用户</a:t>
            </a:r>
          </a:p>
        </p:txBody>
      </p:sp>
      <p:pic>
        <p:nvPicPr>
          <p:cNvPr id="21" name="Picture 2">
            <a:extLst>
              <a:ext uri="{FF2B5EF4-FFF2-40B4-BE49-F238E27FC236}">
                <a16:creationId xmlns:a16="http://schemas.microsoft.com/office/drawing/2014/main" id="{A15BE51E-F2CA-4B9F-96F9-E626154DDA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333" y="3148345"/>
            <a:ext cx="4562467" cy="272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535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8560" y="127823"/>
            <a:ext cx="5200153" cy="461665"/>
          </a:xfrm>
          <a:prstGeom prst="rect">
            <a:avLst/>
          </a:prstGeom>
        </p:spPr>
        <p:txBody>
          <a:bodyPr wrap="square">
            <a:spAutoFit/>
          </a:bodyPr>
          <a:lstStyle/>
          <a:p>
            <a:pPr algn="r" eaLnBrk="1" hangingPunct="1">
              <a:defRPr/>
            </a:pPr>
            <a:r>
              <a:rPr lang="zh-CN" altLang="en-US" sz="2400" dirty="0">
                <a:latin typeface="微软雅黑" panose="020B0503020204020204" pitchFamily="34" charset="-122"/>
                <a:ea typeface="微软雅黑" panose="020B0503020204020204" pitchFamily="34" charset="-122"/>
              </a:rPr>
              <a:t>政企客户分类及互联网电视业务特点</a:t>
            </a:r>
          </a:p>
        </p:txBody>
      </p:sp>
      <p:sp>
        <p:nvSpPr>
          <p:cNvPr id="21" name="TextBox 1">
            <a:extLst>
              <a:ext uri="{FF2B5EF4-FFF2-40B4-BE49-F238E27FC236}">
                <a16:creationId xmlns:a16="http://schemas.microsoft.com/office/drawing/2014/main" id="{ABC1FF1F-F1EA-49DC-8FC6-7332D6D019C3}"/>
              </a:ext>
            </a:extLst>
          </p:cNvPr>
          <p:cNvSpPr txBox="1"/>
          <p:nvPr/>
        </p:nvSpPr>
        <p:spPr>
          <a:xfrm>
            <a:off x="313897" y="882222"/>
            <a:ext cx="8482605"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dirty="0">
                <a:solidFill>
                  <a:srgbClr val="000000"/>
                </a:solidFill>
                <a:latin typeface="微软雅黑" pitchFamily="34" charset="-122"/>
                <a:ea typeface="微软雅黑" pitchFamily="34" charset="-122"/>
              </a:rPr>
              <a:t>利用互联网电视互动性强的特点，需要能远程控制屏幕内容、安全传输的优势，解决行业用户有别于普通家庭用户的电视内容需求。</a:t>
            </a:r>
            <a:endParaRPr lang="en-US" altLang="zh-CN" dirty="0">
              <a:solidFill>
                <a:srgbClr val="000000"/>
              </a:solidFill>
              <a:latin typeface="微软雅黑" pitchFamily="34" charset="-122"/>
              <a:ea typeface="微软雅黑" pitchFamily="34" charset="-122"/>
            </a:endParaRPr>
          </a:p>
        </p:txBody>
      </p:sp>
      <p:sp>
        <p:nvSpPr>
          <p:cNvPr id="22" name="五边形 14">
            <a:extLst>
              <a:ext uri="{FF2B5EF4-FFF2-40B4-BE49-F238E27FC236}">
                <a16:creationId xmlns:a16="http://schemas.microsoft.com/office/drawing/2014/main" id="{2AB38AD1-3247-451C-B330-90EFF97BC443}"/>
              </a:ext>
            </a:extLst>
          </p:cNvPr>
          <p:cNvSpPr/>
          <p:nvPr/>
        </p:nvSpPr>
        <p:spPr>
          <a:xfrm>
            <a:off x="382137" y="1596791"/>
            <a:ext cx="3577695" cy="369330"/>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bg1">
                    <a:lumMod val="95000"/>
                  </a:schemeClr>
                </a:solidFill>
                <a:effectLst/>
                <a:uFillTx/>
                <a:latin typeface="微软雅黑" pitchFamily="34" charset="-122"/>
                <a:ea typeface="微软雅黑" pitchFamily="34" charset="-122"/>
                <a:sym typeface="Calibri"/>
              </a:rPr>
              <a:t>客户</a:t>
            </a:r>
          </a:p>
        </p:txBody>
      </p:sp>
      <p:sp>
        <p:nvSpPr>
          <p:cNvPr id="23" name="五边形 15">
            <a:extLst>
              <a:ext uri="{FF2B5EF4-FFF2-40B4-BE49-F238E27FC236}">
                <a16:creationId xmlns:a16="http://schemas.microsoft.com/office/drawing/2014/main" id="{26C3DF63-DECF-4E6E-8421-4A2EB27FA619}"/>
              </a:ext>
            </a:extLst>
          </p:cNvPr>
          <p:cNvSpPr/>
          <p:nvPr/>
        </p:nvSpPr>
        <p:spPr>
          <a:xfrm>
            <a:off x="4293682" y="1596791"/>
            <a:ext cx="4768430" cy="369330"/>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b="1" dirty="0">
                <a:solidFill>
                  <a:schemeClr val="bg1">
                    <a:lumMod val="95000"/>
                  </a:schemeClr>
                </a:solidFill>
                <a:latin typeface="微软雅黑" pitchFamily="34" charset="-122"/>
                <a:ea typeface="微软雅黑" pitchFamily="34" charset="-122"/>
              </a:rPr>
              <a:t>共性需求</a:t>
            </a:r>
          </a:p>
        </p:txBody>
      </p:sp>
      <p:sp>
        <p:nvSpPr>
          <p:cNvPr id="24" name="TextBox 17">
            <a:extLst>
              <a:ext uri="{FF2B5EF4-FFF2-40B4-BE49-F238E27FC236}">
                <a16:creationId xmlns:a16="http://schemas.microsoft.com/office/drawing/2014/main" id="{E5B2E578-67E4-48C8-888F-B62BC640F463}"/>
              </a:ext>
            </a:extLst>
          </p:cNvPr>
          <p:cNvSpPr txBox="1"/>
          <p:nvPr/>
        </p:nvSpPr>
        <p:spPr>
          <a:xfrm>
            <a:off x="4319958" y="2074622"/>
            <a:ext cx="4592029" cy="18158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传统需求</a:t>
            </a:r>
            <a:r>
              <a:rPr lang="zh-CN" altLang="en-US" sz="1600" dirty="0">
                <a:solidFill>
                  <a:srgbClr val="000000"/>
                </a:solidFill>
                <a:latin typeface="微软雅黑" pitchFamily="34" charset="-122"/>
                <a:ea typeface="微软雅黑" pitchFamily="34" charset="-122"/>
              </a:rPr>
              <a:t>：电视直播、点播</a:t>
            </a:r>
            <a:endParaRPr lang="en-US" altLang="zh-CN" sz="1600"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视频联播</a:t>
            </a:r>
            <a:r>
              <a:rPr lang="zh-CN" altLang="en-US" sz="1600" dirty="0">
                <a:solidFill>
                  <a:srgbClr val="000000"/>
                </a:solidFill>
                <a:latin typeface="微软雅黑" pitchFamily="34" charset="-122"/>
                <a:ea typeface="微软雅黑" pitchFamily="34" charset="-122"/>
              </a:rPr>
              <a:t>：医院候诊大厅疾病宣传联播、病房手术恢复指导视频、学校教育短片等</a:t>
            </a:r>
            <a:endParaRPr lang="en-US" altLang="zh-CN" sz="1600"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企业宣传</a:t>
            </a:r>
            <a:r>
              <a:rPr lang="zh-CN" altLang="en-US" sz="1600" dirty="0">
                <a:solidFill>
                  <a:srgbClr val="000000"/>
                </a:solidFill>
                <a:latin typeface="微软雅黑" pitchFamily="34" charset="-122"/>
                <a:ea typeface="微软雅黑" pitchFamily="34" charset="-122"/>
              </a:rPr>
              <a:t>：行业用户新闻、文化宣传等视频定时播放；</a:t>
            </a:r>
            <a:endParaRPr lang="en-US" altLang="zh-CN" sz="1600"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信息发布</a:t>
            </a:r>
            <a:r>
              <a:rPr lang="zh-CN" altLang="en-US" sz="1600" dirty="0">
                <a:solidFill>
                  <a:srgbClr val="000000"/>
                </a:solidFill>
                <a:latin typeface="微软雅黑" pitchFamily="34" charset="-122"/>
                <a:ea typeface="微软雅黑" pitchFamily="34" charset="-122"/>
              </a:rPr>
              <a:t>：资讯、滚动条广播等；</a:t>
            </a:r>
            <a:endParaRPr lang="en-US" altLang="zh-CN" sz="1600"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sz="1600" b="1" dirty="0">
                <a:solidFill>
                  <a:srgbClr val="000000"/>
                </a:solidFill>
                <a:latin typeface="微软雅黑" pitchFamily="34" charset="-122"/>
                <a:ea typeface="微软雅黑" pitchFamily="34" charset="-122"/>
              </a:rPr>
              <a:t>开机广告</a:t>
            </a:r>
            <a:r>
              <a:rPr lang="zh-CN" altLang="en-US" sz="1600" dirty="0">
                <a:solidFill>
                  <a:srgbClr val="000000"/>
                </a:solidFill>
                <a:latin typeface="微软雅黑" pitchFamily="34" charset="-122"/>
                <a:ea typeface="微软雅黑" pitchFamily="34" charset="-122"/>
              </a:rPr>
              <a:t>：开机时播放的企业广告；</a:t>
            </a:r>
            <a:endParaRPr lang="en-US" altLang="zh-CN" sz="1600" dirty="0">
              <a:solidFill>
                <a:srgbClr val="000000"/>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id="{705493D2-CB3B-48D7-9FA7-459FBDE91184}"/>
              </a:ext>
            </a:extLst>
          </p:cNvPr>
          <p:cNvGrpSpPr/>
          <p:nvPr/>
        </p:nvGrpSpPr>
        <p:grpSpPr>
          <a:xfrm>
            <a:off x="81720" y="2067425"/>
            <a:ext cx="3960000" cy="3960000"/>
            <a:chOff x="0" y="1672896"/>
            <a:chExt cx="3960000" cy="3960000"/>
          </a:xfrm>
        </p:grpSpPr>
        <p:sp>
          <p:nvSpPr>
            <p:cNvPr id="26" name="椭圆 25">
              <a:extLst>
                <a:ext uri="{FF2B5EF4-FFF2-40B4-BE49-F238E27FC236}">
                  <a16:creationId xmlns:a16="http://schemas.microsoft.com/office/drawing/2014/main" id="{AC574969-AF48-413F-A1D1-1135F2F744DA}"/>
                </a:ext>
              </a:extLst>
            </p:cNvPr>
            <p:cNvSpPr/>
            <p:nvPr/>
          </p:nvSpPr>
          <p:spPr>
            <a:xfrm>
              <a:off x="0" y="1672896"/>
              <a:ext cx="3960000" cy="3960000"/>
            </a:xfrm>
            <a:prstGeom prst="ellipse">
              <a:avLst/>
            </a:prstGeom>
            <a:solidFill>
              <a:schemeClr val="accent1">
                <a:lumMod val="20000"/>
                <a:lumOff val="8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27" name="椭圆 26">
              <a:extLst>
                <a:ext uri="{FF2B5EF4-FFF2-40B4-BE49-F238E27FC236}">
                  <a16:creationId xmlns:a16="http://schemas.microsoft.com/office/drawing/2014/main" id="{6E0A5F84-D61A-4671-9D5B-08CC63E83998}"/>
                </a:ext>
              </a:extLst>
            </p:cNvPr>
            <p:cNvSpPr/>
            <p:nvPr/>
          </p:nvSpPr>
          <p:spPr>
            <a:xfrm>
              <a:off x="825960" y="2084063"/>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rPr>
                <a:t>酒店</a:t>
              </a:r>
            </a:p>
          </p:txBody>
        </p:sp>
        <p:sp>
          <p:nvSpPr>
            <p:cNvPr id="28" name="椭圆 27">
              <a:extLst>
                <a:ext uri="{FF2B5EF4-FFF2-40B4-BE49-F238E27FC236}">
                  <a16:creationId xmlns:a16="http://schemas.microsoft.com/office/drawing/2014/main" id="{A3B56FB6-623C-44A2-8485-6D7A82E84E38}"/>
                </a:ext>
              </a:extLst>
            </p:cNvPr>
            <p:cNvSpPr/>
            <p:nvPr/>
          </p:nvSpPr>
          <p:spPr>
            <a:xfrm>
              <a:off x="2248335" y="2084063"/>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sz="1400" dirty="0">
                  <a:solidFill>
                    <a:schemeClr val="bg1"/>
                  </a:solidFill>
                  <a:latin typeface="微软雅黑" pitchFamily="34" charset="-122"/>
                  <a:ea typeface="微软雅黑" pitchFamily="34" charset="-122"/>
                </a:rPr>
                <a:t>医院</a:t>
              </a:r>
            </a:p>
          </p:txBody>
        </p:sp>
        <p:sp>
          <p:nvSpPr>
            <p:cNvPr id="29" name="椭圆 28">
              <a:extLst>
                <a:ext uri="{FF2B5EF4-FFF2-40B4-BE49-F238E27FC236}">
                  <a16:creationId xmlns:a16="http://schemas.microsoft.com/office/drawing/2014/main" id="{3D6097DF-D19A-45BA-9F30-A03358D385D0}"/>
                </a:ext>
              </a:extLst>
            </p:cNvPr>
            <p:cNvSpPr/>
            <p:nvPr/>
          </p:nvSpPr>
          <p:spPr>
            <a:xfrm>
              <a:off x="825960" y="2804438"/>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学校</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0" name="椭圆 29">
              <a:extLst>
                <a:ext uri="{FF2B5EF4-FFF2-40B4-BE49-F238E27FC236}">
                  <a16:creationId xmlns:a16="http://schemas.microsoft.com/office/drawing/2014/main" id="{028C5B1D-8B8A-44CB-A9D4-3E2F6ED87CAA}"/>
                </a:ext>
              </a:extLst>
            </p:cNvPr>
            <p:cNvSpPr/>
            <p:nvPr/>
          </p:nvSpPr>
          <p:spPr>
            <a:xfrm>
              <a:off x="825960" y="3522713"/>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厂矿</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1" name="椭圆 30">
              <a:extLst>
                <a:ext uri="{FF2B5EF4-FFF2-40B4-BE49-F238E27FC236}">
                  <a16:creationId xmlns:a16="http://schemas.microsoft.com/office/drawing/2014/main" id="{662BC7D6-3035-4BC1-8E5E-12C60C58AEAF}"/>
                </a:ext>
              </a:extLst>
            </p:cNvPr>
            <p:cNvSpPr/>
            <p:nvPr/>
          </p:nvSpPr>
          <p:spPr>
            <a:xfrm>
              <a:off x="2248335" y="2804438"/>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培训机构</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2" name="椭圆 31">
              <a:extLst>
                <a:ext uri="{FF2B5EF4-FFF2-40B4-BE49-F238E27FC236}">
                  <a16:creationId xmlns:a16="http://schemas.microsoft.com/office/drawing/2014/main" id="{CDDA4528-9A4A-4ED3-9F26-7CE6026B183B}"/>
                </a:ext>
              </a:extLst>
            </p:cNvPr>
            <p:cNvSpPr/>
            <p:nvPr/>
          </p:nvSpPr>
          <p:spPr>
            <a:xfrm>
              <a:off x="2248335" y="3522713"/>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军营</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3" name="椭圆 32">
              <a:extLst>
                <a:ext uri="{FF2B5EF4-FFF2-40B4-BE49-F238E27FC236}">
                  <a16:creationId xmlns:a16="http://schemas.microsoft.com/office/drawing/2014/main" id="{701A4073-AF73-436A-BD6E-D88171E6A343}"/>
                </a:ext>
              </a:extLst>
            </p:cNvPr>
            <p:cNvSpPr/>
            <p:nvPr/>
          </p:nvSpPr>
          <p:spPr>
            <a:xfrm>
              <a:off x="825960" y="4301288"/>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房地产</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4" name="椭圆 33">
              <a:extLst>
                <a:ext uri="{FF2B5EF4-FFF2-40B4-BE49-F238E27FC236}">
                  <a16:creationId xmlns:a16="http://schemas.microsoft.com/office/drawing/2014/main" id="{2A784233-D5F2-4690-AE9C-F931675A3465}"/>
                </a:ext>
              </a:extLst>
            </p:cNvPr>
            <p:cNvSpPr/>
            <p:nvPr/>
          </p:nvSpPr>
          <p:spPr>
            <a:xfrm>
              <a:off x="2248335" y="4301289"/>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直销门店</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35" name="椭圆 34">
              <a:extLst>
                <a:ext uri="{FF2B5EF4-FFF2-40B4-BE49-F238E27FC236}">
                  <a16:creationId xmlns:a16="http://schemas.microsoft.com/office/drawing/2014/main" id="{2EE12722-FD4F-4C1F-B944-8FDA743B563C}"/>
                </a:ext>
              </a:extLst>
            </p:cNvPr>
            <p:cNvSpPr/>
            <p:nvPr/>
          </p:nvSpPr>
          <p:spPr>
            <a:xfrm>
              <a:off x="1488888" y="4871485"/>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其他</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grpSp>
      <p:sp>
        <p:nvSpPr>
          <p:cNvPr id="36" name="五边形 30">
            <a:extLst>
              <a:ext uri="{FF2B5EF4-FFF2-40B4-BE49-F238E27FC236}">
                <a16:creationId xmlns:a16="http://schemas.microsoft.com/office/drawing/2014/main" id="{3C9CD8FE-3B6F-4CDC-8569-BE1FAA63F806}"/>
              </a:ext>
            </a:extLst>
          </p:cNvPr>
          <p:cNvSpPr/>
          <p:nvPr/>
        </p:nvSpPr>
        <p:spPr>
          <a:xfrm>
            <a:off x="4319958" y="4167442"/>
            <a:ext cx="4768430" cy="369330"/>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b="1" dirty="0">
                <a:solidFill>
                  <a:schemeClr val="bg1">
                    <a:lumMod val="95000"/>
                  </a:schemeClr>
                </a:solidFill>
                <a:latin typeface="微软雅黑" pitchFamily="34" charset="-122"/>
                <a:ea typeface="微软雅黑" pitchFamily="34" charset="-122"/>
              </a:rPr>
              <a:t>进阶需求</a:t>
            </a:r>
          </a:p>
        </p:txBody>
      </p:sp>
      <p:sp>
        <p:nvSpPr>
          <p:cNvPr id="37" name="TextBox 31">
            <a:extLst>
              <a:ext uri="{FF2B5EF4-FFF2-40B4-BE49-F238E27FC236}">
                <a16:creationId xmlns:a16="http://schemas.microsoft.com/office/drawing/2014/main" id="{3BCC2DC7-3778-48FF-8DA1-9E49C0D0DB4D}"/>
              </a:ext>
            </a:extLst>
          </p:cNvPr>
          <p:cNvSpPr txBox="1"/>
          <p:nvPr/>
        </p:nvSpPr>
        <p:spPr>
          <a:xfrm>
            <a:off x="4346234" y="4610041"/>
            <a:ext cx="4592029"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l" rtl="0" latinLnBrk="1" hangingPunct="0">
              <a:buFont typeface="Wingdings" pitchFamily="2" charset="2"/>
              <a:buChar char="l"/>
            </a:pPr>
            <a:r>
              <a:rPr lang="zh-CN" altLang="en-US" sz="1600" b="1" dirty="0">
                <a:solidFill>
                  <a:srgbClr val="000000"/>
                </a:solidFill>
                <a:latin typeface="微软雅黑" pitchFamily="34" charset="-122"/>
                <a:ea typeface="微软雅黑" pitchFamily="34" charset="-122"/>
              </a:rPr>
              <a:t>屏幕定制</a:t>
            </a:r>
            <a:r>
              <a:rPr lang="zh-CN" altLang="en-US" sz="1600" dirty="0">
                <a:solidFill>
                  <a:srgbClr val="000000"/>
                </a:solidFill>
                <a:latin typeface="微软雅黑" pitchFamily="34" charset="-122"/>
                <a:ea typeface="微软雅黑" pitchFamily="34" charset="-122"/>
              </a:rPr>
              <a:t>：企业</a:t>
            </a:r>
            <a:r>
              <a:rPr lang="en-US" altLang="zh-CN" sz="1600" dirty="0">
                <a:solidFill>
                  <a:srgbClr val="000000"/>
                </a:solidFill>
                <a:latin typeface="微软雅黑" pitchFamily="34" charset="-122"/>
                <a:ea typeface="微软雅黑" pitchFamily="34" charset="-122"/>
              </a:rPr>
              <a:t>LOGO</a:t>
            </a:r>
            <a:r>
              <a:rPr lang="zh-CN" altLang="en-US" sz="1600" dirty="0">
                <a:solidFill>
                  <a:srgbClr val="000000"/>
                </a:solidFill>
                <a:latin typeface="微软雅黑" pitchFamily="34" charset="-122"/>
                <a:ea typeface="微软雅黑" pitchFamily="34" charset="-122"/>
              </a:rPr>
              <a:t>、宣传背景、指定推荐位、开机前导页、专栏专区等；</a:t>
            </a:r>
            <a:endParaRPr lang="en-US" altLang="zh-CN" sz="16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10318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8560" y="127823"/>
            <a:ext cx="5200153" cy="461665"/>
          </a:xfrm>
          <a:prstGeom prst="rect">
            <a:avLst/>
          </a:prstGeom>
        </p:spPr>
        <p:txBody>
          <a:bodyPr wrap="square">
            <a:spAutoFit/>
          </a:bodyPr>
          <a:lstStyle/>
          <a:p>
            <a:pPr algn="r" eaLnBrk="1" hangingPunct="1">
              <a:defRPr/>
            </a:pPr>
            <a:r>
              <a:rPr lang="zh-CN" altLang="en-US" sz="2400" dirty="0">
                <a:latin typeface="华文细黑" panose="02010600040101010101" pitchFamily="2" charset="-122"/>
                <a:ea typeface="华文细黑" panose="02010600040101010101" pitchFamily="2" charset="-122"/>
              </a:rPr>
              <a:t>目录</a:t>
            </a:r>
          </a:p>
        </p:txBody>
      </p:sp>
      <p:sp>
        <p:nvSpPr>
          <p:cNvPr id="4" name="Shape 79">
            <a:extLst>
              <a:ext uri="{FF2B5EF4-FFF2-40B4-BE49-F238E27FC236}">
                <a16:creationId xmlns:a16="http://schemas.microsoft.com/office/drawing/2014/main" id="{B31382F0-48B5-4E1E-9A8F-461EB0E7669B}"/>
              </a:ext>
            </a:extLst>
          </p:cNvPr>
          <p:cNvSpPr/>
          <p:nvPr/>
        </p:nvSpPr>
        <p:spPr>
          <a:xfrm rot="10800000">
            <a:off x="2058018" y="2656768"/>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5" name="Shape 80">
            <a:extLst>
              <a:ext uri="{FF2B5EF4-FFF2-40B4-BE49-F238E27FC236}">
                <a16:creationId xmlns:a16="http://schemas.microsoft.com/office/drawing/2014/main" id="{BE51C6C4-0115-46C6-8CA6-BC44C42766DC}"/>
              </a:ext>
            </a:extLst>
          </p:cNvPr>
          <p:cNvSpPr/>
          <p:nvPr/>
        </p:nvSpPr>
        <p:spPr>
          <a:xfrm rot="10800000">
            <a:off x="2058018" y="3306463"/>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18001"/>
          </a:solidFill>
          <a:ln w="12700">
            <a:miter lim="400000"/>
          </a:ln>
        </p:spPr>
        <p:txBody>
          <a:bodyPr lIns="0" tIns="0" rIns="0" bIns="0" anchor="ctr"/>
          <a:lstStyle/>
          <a:p>
            <a:endParaRPr/>
          </a:p>
        </p:txBody>
      </p:sp>
      <p:sp>
        <p:nvSpPr>
          <p:cNvPr id="6" name="Shape 84">
            <a:extLst>
              <a:ext uri="{FF2B5EF4-FFF2-40B4-BE49-F238E27FC236}">
                <a16:creationId xmlns:a16="http://schemas.microsoft.com/office/drawing/2014/main" id="{12F6A6B0-C893-4A8B-9D46-B5E2570E1250}"/>
              </a:ext>
            </a:extLst>
          </p:cNvPr>
          <p:cNvSpPr/>
          <p:nvPr/>
        </p:nvSpPr>
        <p:spPr>
          <a:xfrm>
            <a:off x="2802873" y="2723098"/>
            <a:ext cx="1615827"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背景及行业分析</a:t>
            </a:r>
            <a:endParaRPr dirty="0"/>
          </a:p>
        </p:txBody>
      </p:sp>
      <p:sp>
        <p:nvSpPr>
          <p:cNvPr id="7" name="Shape 85">
            <a:extLst>
              <a:ext uri="{FF2B5EF4-FFF2-40B4-BE49-F238E27FC236}">
                <a16:creationId xmlns:a16="http://schemas.microsoft.com/office/drawing/2014/main" id="{BE715732-88C3-47E8-87D6-2C842C7E699E}"/>
              </a:ext>
            </a:extLst>
          </p:cNvPr>
          <p:cNvSpPr/>
          <p:nvPr/>
        </p:nvSpPr>
        <p:spPr>
          <a:xfrm>
            <a:off x="2232643" y="2744398"/>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1</a:t>
            </a:r>
          </a:p>
        </p:txBody>
      </p:sp>
      <p:sp>
        <p:nvSpPr>
          <p:cNvPr id="8" name="Shape 86">
            <a:extLst>
              <a:ext uri="{FF2B5EF4-FFF2-40B4-BE49-F238E27FC236}">
                <a16:creationId xmlns:a16="http://schemas.microsoft.com/office/drawing/2014/main" id="{4C17DB6F-85E8-4D79-BC15-3C1C02AEAF4C}"/>
              </a:ext>
            </a:extLst>
          </p:cNvPr>
          <p:cNvSpPr/>
          <p:nvPr/>
        </p:nvSpPr>
        <p:spPr>
          <a:xfrm>
            <a:off x="2802873" y="3082508"/>
            <a:ext cx="2915285" cy="0"/>
          </a:xfrm>
          <a:prstGeom prst="line">
            <a:avLst/>
          </a:prstGeom>
          <a:ln w="12700">
            <a:solidFill>
              <a:srgbClr val="EA870E"/>
            </a:solidFill>
          </a:ln>
        </p:spPr>
        <p:txBody>
          <a:bodyPr lIns="0" tIns="0" rIns="0" bIns="0"/>
          <a:lstStyle/>
          <a:p>
            <a:pPr defTabSz="457200"/>
            <a:endParaRPr sz="1200">
              <a:latin typeface="+mn-lt"/>
              <a:ea typeface="+mn-ea"/>
              <a:cs typeface="+mn-cs"/>
            </a:endParaRPr>
          </a:p>
        </p:txBody>
      </p:sp>
      <p:sp>
        <p:nvSpPr>
          <p:cNvPr id="9" name="Shape 87">
            <a:extLst>
              <a:ext uri="{FF2B5EF4-FFF2-40B4-BE49-F238E27FC236}">
                <a16:creationId xmlns:a16="http://schemas.microsoft.com/office/drawing/2014/main" id="{79C1B569-E8B4-4C88-A815-F544764B0D03}"/>
              </a:ext>
            </a:extLst>
          </p:cNvPr>
          <p:cNvSpPr/>
          <p:nvPr/>
        </p:nvSpPr>
        <p:spPr>
          <a:xfrm>
            <a:off x="2802873" y="3349643"/>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解决方案</a:t>
            </a:r>
            <a:endParaRPr dirty="0"/>
          </a:p>
        </p:txBody>
      </p:sp>
      <p:sp>
        <p:nvSpPr>
          <p:cNvPr id="10" name="Shape 88">
            <a:extLst>
              <a:ext uri="{FF2B5EF4-FFF2-40B4-BE49-F238E27FC236}">
                <a16:creationId xmlns:a16="http://schemas.microsoft.com/office/drawing/2014/main" id="{47EE99F7-336C-4898-AAB9-7EE284F9E1C7}"/>
              </a:ext>
            </a:extLst>
          </p:cNvPr>
          <p:cNvSpPr/>
          <p:nvPr/>
        </p:nvSpPr>
        <p:spPr>
          <a:xfrm>
            <a:off x="2802873" y="3708418"/>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1" name="Shape 93">
            <a:extLst>
              <a:ext uri="{FF2B5EF4-FFF2-40B4-BE49-F238E27FC236}">
                <a16:creationId xmlns:a16="http://schemas.microsoft.com/office/drawing/2014/main" id="{459285B8-9738-458F-96B4-4AB7805313D9}"/>
              </a:ext>
            </a:extLst>
          </p:cNvPr>
          <p:cNvSpPr/>
          <p:nvPr/>
        </p:nvSpPr>
        <p:spPr>
          <a:xfrm>
            <a:off x="2223753" y="3394093"/>
            <a:ext cx="135255" cy="27686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2</a:t>
            </a:r>
            <a:r>
              <a:rPr lang="en-US" dirty="0">
                <a:solidFill>
                  <a:srgbClr val="FFFFFF"/>
                </a:solidFill>
              </a:rPr>
              <a:t>  </a:t>
            </a:r>
            <a:endParaRPr dirty="0">
              <a:solidFill>
                <a:srgbClr val="FFFFFF"/>
              </a:solidFill>
            </a:endParaRPr>
          </a:p>
        </p:txBody>
      </p:sp>
      <p:sp>
        <p:nvSpPr>
          <p:cNvPr id="12" name="Shape 80">
            <a:extLst>
              <a:ext uri="{FF2B5EF4-FFF2-40B4-BE49-F238E27FC236}">
                <a16:creationId xmlns:a16="http://schemas.microsoft.com/office/drawing/2014/main" id="{F744DF96-A053-4561-9559-BB5A018EBE0A}"/>
              </a:ext>
            </a:extLst>
          </p:cNvPr>
          <p:cNvSpPr/>
          <p:nvPr/>
        </p:nvSpPr>
        <p:spPr>
          <a:xfrm rot="10800000">
            <a:off x="2071353" y="3954646"/>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13" name="Shape 87">
            <a:extLst>
              <a:ext uri="{FF2B5EF4-FFF2-40B4-BE49-F238E27FC236}">
                <a16:creationId xmlns:a16="http://schemas.microsoft.com/office/drawing/2014/main" id="{CA62849B-06FD-4D3F-81F3-282FD6ACC8B3}"/>
              </a:ext>
            </a:extLst>
          </p:cNvPr>
          <p:cNvSpPr/>
          <p:nvPr/>
        </p:nvSpPr>
        <p:spPr>
          <a:xfrm>
            <a:off x="2816208" y="3997826"/>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产品介绍</a:t>
            </a:r>
            <a:endParaRPr dirty="0"/>
          </a:p>
        </p:txBody>
      </p:sp>
      <p:sp>
        <p:nvSpPr>
          <p:cNvPr id="14" name="Shape 88">
            <a:extLst>
              <a:ext uri="{FF2B5EF4-FFF2-40B4-BE49-F238E27FC236}">
                <a16:creationId xmlns:a16="http://schemas.microsoft.com/office/drawing/2014/main" id="{CAD3BC6F-E7CA-4F3B-887D-60CA9C6B9EB7}"/>
              </a:ext>
            </a:extLst>
          </p:cNvPr>
          <p:cNvSpPr/>
          <p:nvPr/>
        </p:nvSpPr>
        <p:spPr>
          <a:xfrm>
            <a:off x="2816208" y="4356601"/>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5" name="Shape 93">
            <a:extLst>
              <a:ext uri="{FF2B5EF4-FFF2-40B4-BE49-F238E27FC236}">
                <a16:creationId xmlns:a16="http://schemas.microsoft.com/office/drawing/2014/main" id="{18A857E6-39AC-4268-9E47-591B9C2391CC}"/>
              </a:ext>
            </a:extLst>
          </p:cNvPr>
          <p:cNvSpPr/>
          <p:nvPr/>
        </p:nvSpPr>
        <p:spPr>
          <a:xfrm>
            <a:off x="2237088" y="4042276"/>
            <a:ext cx="272510" cy="276999"/>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lang="en-US" altLang="zh-CN" dirty="0">
                <a:solidFill>
                  <a:srgbClr val="FFFFFF"/>
                </a:solidFill>
              </a:rPr>
              <a:t>3</a:t>
            </a:r>
            <a:r>
              <a:rPr lang="en-US" dirty="0">
                <a:solidFill>
                  <a:srgbClr val="FFFFFF"/>
                </a:solidFill>
              </a:rPr>
              <a:t>  </a:t>
            </a:r>
            <a:endParaRPr dirty="0">
              <a:solidFill>
                <a:srgbClr val="FFFFFF"/>
              </a:solidFill>
            </a:endParaRPr>
          </a:p>
        </p:txBody>
      </p:sp>
    </p:spTree>
    <p:extLst>
      <p:ext uri="{BB962C8B-B14F-4D97-AF65-F5344CB8AC3E}">
        <p14:creationId xmlns:p14="http://schemas.microsoft.com/office/powerpoint/2010/main" val="235174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25078" y="114571"/>
            <a:ext cx="5446643" cy="461665"/>
          </a:xfrm>
          <a:prstGeom prst="rect">
            <a:avLst/>
          </a:prstGeom>
        </p:spPr>
        <p:txBody>
          <a:bodyPr wrap="square">
            <a:spAutoFit/>
          </a:bodyPr>
          <a:lstStyle/>
          <a:p>
            <a:pPr algn="r" eaLnBrk="1" hangingPunct="1">
              <a:defRPr/>
            </a:pPr>
            <a:r>
              <a:rPr lang="zh-CN" altLang="en-US" sz="2400" b="1" dirty="0">
                <a:latin typeface="华文细黑" panose="02010600040101010101" pitchFamily="2" charset="-122"/>
                <a:ea typeface="华文细黑" panose="02010600040101010101" pitchFamily="2" charset="-122"/>
              </a:rPr>
              <a:t>政企客户互联网电视解决方案</a:t>
            </a:r>
          </a:p>
        </p:txBody>
      </p:sp>
      <p:sp>
        <p:nvSpPr>
          <p:cNvPr id="4" name="Shape 98">
            <a:extLst>
              <a:ext uri="{FF2B5EF4-FFF2-40B4-BE49-F238E27FC236}">
                <a16:creationId xmlns:a16="http://schemas.microsoft.com/office/drawing/2014/main" id="{0933B44C-17F8-410E-9053-55B288D7B9F3}"/>
              </a:ext>
            </a:extLst>
          </p:cNvPr>
          <p:cNvSpPr/>
          <p:nvPr/>
        </p:nvSpPr>
        <p:spPr>
          <a:xfrm>
            <a:off x="357798" y="224098"/>
            <a:ext cx="2400655" cy="369332"/>
          </a:xfrm>
          <a:prstGeom prst="rect">
            <a:avLst/>
          </a:prstGeom>
          <a:ln w="3175">
            <a:miter lim="400000"/>
          </a:ln>
        </p:spPr>
        <p:txBody>
          <a:bodyPr wrap="none" lIns="45719" rIns="45719">
            <a:spAutoFit/>
          </a:bodyPr>
          <a:lstStyle>
            <a:lvl1pPr>
              <a:defRPr>
                <a:latin typeface="Microsoft YaHei"/>
                <a:ea typeface="Microsoft YaHei"/>
                <a:cs typeface="Microsoft YaHei"/>
                <a:sym typeface="Microsoft YaHei"/>
              </a:defRPr>
            </a:lvl1pPr>
          </a:lstStyle>
          <a:p>
            <a:pPr lvl="0"/>
            <a:r>
              <a:rPr lang="zh-CN" altLang="en-US" dirty="0"/>
              <a:t>整体技术解决方案思路</a:t>
            </a:r>
            <a:endParaRPr dirty="0"/>
          </a:p>
        </p:txBody>
      </p:sp>
      <p:grpSp>
        <p:nvGrpSpPr>
          <p:cNvPr id="5" name="组合 4">
            <a:extLst>
              <a:ext uri="{FF2B5EF4-FFF2-40B4-BE49-F238E27FC236}">
                <a16:creationId xmlns:a16="http://schemas.microsoft.com/office/drawing/2014/main" id="{3DC5CA82-039E-4385-9CEF-69FB7F4986E4}"/>
              </a:ext>
            </a:extLst>
          </p:cNvPr>
          <p:cNvGrpSpPr/>
          <p:nvPr/>
        </p:nvGrpSpPr>
        <p:grpSpPr>
          <a:xfrm>
            <a:off x="255167" y="1038206"/>
            <a:ext cx="4014787" cy="3409950"/>
            <a:chOff x="5167313" y="2613025"/>
            <a:chExt cx="4014787" cy="3409950"/>
          </a:xfrm>
        </p:grpSpPr>
        <p:sp>
          <p:nvSpPr>
            <p:cNvPr id="6" name="Freeform 8">
              <a:extLst>
                <a:ext uri="{FF2B5EF4-FFF2-40B4-BE49-F238E27FC236}">
                  <a16:creationId xmlns:a16="http://schemas.microsoft.com/office/drawing/2014/main" id="{1240928E-915A-4046-B8DB-D032FC58F4FE}"/>
                </a:ext>
              </a:extLst>
            </p:cNvPr>
            <p:cNvSpPr>
              <a:spLocks/>
            </p:cNvSpPr>
            <p:nvPr/>
          </p:nvSpPr>
          <p:spPr bwMode="auto">
            <a:xfrm>
              <a:off x="5167313" y="4479925"/>
              <a:ext cx="1820862" cy="1543050"/>
            </a:xfrm>
            <a:custGeom>
              <a:avLst/>
              <a:gdLst>
                <a:gd name="T0" fmla="*/ 2147483647 w 1470"/>
                <a:gd name="T1" fmla="*/ 0 h 1243"/>
                <a:gd name="T2" fmla="*/ 0 w 1470"/>
                <a:gd name="T3" fmla="*/ 2147483647 h 1243"/>
                <a:gd name="T4" fmla="*/ 2147483647 w 1470"/>
                <a:gd name="T5" fmla="*/ 2147483647 h 1243"/>
                <a:gd name="T6" fmla="*/ 0 60000 65536"/>
                <a:gd name="T7" fmla="*/ 0 60000 65536"/>
                <a:gd name="T8" fmla="*/ 0 60000 65536"/>
              </a:gdLst>
              <a:ahLst/>
              <a:cxnLst>
                <a:cxn ang="T6">
                  <a:pos x="T0" y="T1"/>
                </a:cxn>
                <a:cxn ang="T7">
                  <a:pos x="T2" y="T3"/>
                </a:cxn>
                <a:cxn ang="T8">
                  <a:pos x="T4" y="T5"/>
                </a:cxn>
              </a:cxnLst>
              <a:rect l="0" t="0" r="r" b="b"/>
              <a:pathLst>
                <a:path w="1470" h="1243">
                  <a:moveTo>
                    <a:pt x="738" y="0"/>
                  </a:moveTo>
                  <a:lnTo>
                    <a:pt x="0" y="1243"/>
                  </a:lnTo>
                  <a:lnTo>
                    <a:pt x="1470" y="1242"/>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defTabSz="914400">
                <a:defRPr/>
              </a:pPr>
              <a:endParaRPr lang="zh-CN" altLang="en-US"/>
            </a:p>
          </p:txBody>
        </p:sp>
        <p:sp>
          <p:nvSpPr>
            <p:cNvPr id="7" name="Freeform 9">
              <a:extLst>
                <a:ext uri="{FF2B5EF4-FFF2-40B4-BE49-F238E27FC236}">
                  <a16:creationId xmlns:a16="http://schemas.microsoft.com/office/drawing/2014/main" id="{65D66AAA-D820-4715-A250-A976CD0EC764}"/>
                </a:ext>
              </a:extLst>
            </p:cNvPr>
            <p:cNvSpPr>
              <a:spLocks/>
            </p:cNvSpPr>
            <p:nvPr/>
          </p:nvSpPr>
          <p:spPr bwMode="auto">
            <a:xfrm flipH="1">
              <a:off x="7361238" y="4479925"/>
              <a:ext cx="1820862" cy="1543050"/>
            </a:xfrm>
            <a:custGeom>
              <a:avLst/>
              <a:gdLst>
                <a:gd name="T0" fmla="*/ 2147483647 w 1470"/>
                <a:gd name="T1" fmla="*/ 0 h 1243"/>
                <a:gd name="T2" fmla="*/ 0 w 1470"/>
                <a:gd name="T3" fmla="*/ 2147483647 h 1243"/>
                <a:gd name="T4" fmla="*/ 2147483647 w 1470"/>
                <a:gd name="T5" fmla="*/ 2147483647 h 1243"/>
                <a:gd name="T6" fmla="*/ 0 60000 65536"/>
                <a:gd name="T7" fmla="*/ 0 60000 65536"/>
                <a:gd name="T8" fmla="*/ 0 60000 65536"/>
              </a:gdLst>
              <a:ahLst/>
              <a:cxnLst>
                <a:cxn ang="T6">
                  <a:pos x="T0" y="T1"/>
                </a:cxn>
                <a:cxn ang="T7">
                  <a:pos x="T2" y="T3"/>
                </a:cxn>
                <a:cxn ang="T8">
                  <a:pos x="T4" y="T5"/>
                </a:cxn>
              </a:cxnLst>
              <a:rect l="0" t="0" r="r" b="b"/>
              <a:pathLst>
                <a:path w="1470" h="1243">
                  <a:moveTo>
                    <a:pt x="738" y="0"/>
                  </a:moveTo>
                  <a:lnTo>
                    <a:pt x="0" y="1243"/>
                  </a:lnTo>
                  <a:lnTo>
                    <a:pt x="1470" y="1242"/>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defTabSz="914400">
                <a:defRPr/>
              </a:pPr>
              <a:endParaRPr lang="zh-CN" altLang="en-US"/>
            </a:p>
          </p:txBody>
        </p:sp>
        <p:sp>
          <p:nvSpPr>
            <p:cNvPr id="8" name="Freeform 10">
              <a:extLst>
                <a:ext uri="{FF2B5EF4-FFF2-40B4-BE49-F238E27FC236}">
                  <a16:creationId xmlns:a16="http://schemas.microsoft.com/office/drawing/2014/main" id="{ACD378C0-BE14-4FAB-9B10-5E9D03D31BF9}"/>
                </a:ext>
              </a:extLst>
            </p:cNvPr>
            <p:cNvSpPr>
              <a:spLocks/>
            </p:cNvSpPr>
            <p:nvPr/>
          </p:nvSpPr>
          <p:spPr bwMode="auto">
            <a:xfrm>
              <a:off x="6264275" y="2613025"/>
              <a:ext cx="1833563" cy="1565275"/>
            </a:xfrm>
            <a:custGeom>
              <a:avLst/>
              <a:gdLst>
                <a:gd name="T0" fmla="*/ 0 w 1477"/>
                <a:gd name="T1" fmla="*/ 2147483647 h 1261"/>
                <a:gd name="T2" fmla="*/ 2147483647 w 1477"/>
                <a:gd name="T3" fmla="*/ 0 h 1261"/>
                <a:gd name="T4" fmla="*/ 2147483647 w 1477"/>
                <a:gd name="T5" fmla="*/ 2147483647 h 1261"/>
                <a:gd name="T6" fmla="*/ 0 60000 65536"/>
                <a:gd name="T7" fmla="*/ 0 60000 65536"/>
                <a:gd name="T8" fmla="*/ 0 60000 65536"/>
              </a:gdLst>
              <a:ahLst/>
              <a:cxnLst>
                <a:cxn ang="T6">
                  <a:pos x="T0" y="T1"/>
                </a:cxn>
                <a:cxn ang="T7">
                  <a:pos x="T2" y="T3"/>
                </a:cxn>
                <a:cxn ang="T8">
                  <a:pos x="T4" y="T5"/>
                </a:cxn>
              </a:cxnLst>
              <a:rect l="0" t="0" r="r" b="b"/>
              <a:pathLst>
                <a:path w="1477" h="1261">
                  <a:moveTo>
                    <a:pt x="0" y="1260"/>
                  </a:moveTo>
                  <a:lnTo>
                    <a:pt x="730" y="0"/>
                  </a:lnTo>
                  <a:lnTo>
                    <a:pt x="1477" y="1261"/>
                  </a:lnTo>
                </a:path>
              </a:pathLst>
            </a:custGeom>
            <a:noFill/>
            <a:ln w="22225" cap="flat" cmpd="sng">
              <a:solidFill>
                <a:srgbClr val="366B7E"/>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defTabSz="914400">
                <a:defRPr/>
              </a:pPr>
              <a:endParaRPr lang="zh-CN" altLang="en-US"/>
            </a:p>
          </p:txBody>
        </p:sp>
        <p:sp>
          <p:nvSpPr>
            <p:cNvPr id="9" name="AutoShape 11">
              <a:extLst>
                <a:ext uri="{FF2B5EF4-FFF2-40B4-BE49-F238E27FC236}">
                  <a16:creationId xmlns:a16="http://schemas.microsoft.com/office/drawing/2014/main" id="{50C9C9D5-6552-4B57-ACA5-D8F37A9948F2}"/>
                </a:ext>
              </a:extLst>
            </p:cNvPr>
            <p:cNvSpPr>
              <a:spLocks noChangeArrowheads="1"/>
            </p:cNvSpPr>
            <p:nvPr/>
          </p:nvSpPr>
          <p:spPr bwMode="auto">
            <a:xfrm flipH="1" flipV="1">
              <a:off x="6226175" y="4365625"/>
              <a:ext cx="1889125" cy="1600200"/>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lIns="0" tIns="0" rIns="0" bIns="0" anchor="ctr">
              <a:spAutoFit/>
            </a:bodyPr>
            <a:lstStyle/>
            <a:p>
              <a:pPr defTabSz="914400">
                <a:defRPr/>
              </a:pPr>
              <a:endParaRPr lang="zh-CN" altLang="en-US">
                <a:solidFill>
                  <a:sysClr val="windowText" lastClr="000000"/>
                </a:solidFill>
              </a:endParaRPr>
            </a:p>
          </p:txBody>
        </p:sp>
      </p:grpSp>
      <p:sp>
        <p:nvSpPr>
          <p:cNvPr id="10" name="TextBox 10">
            <a:extLst>
              <a:ext uri="{FF2B5EF4-FFF2-40B4-BE49-F238E27FC236}">
                <a16:creationId xmlns:a16="http://schemas.microsoft.com/office/drawing/2014/main" id="{B9D778CA-0C16-478F-A33C-B9ADC38973F1}"/>
              </a:ext>
            </a:extLst>
          </p:cNvPr>
          <p:cNvSpPr txBox="1"/>
          <p:nvPr/>
        </p:nvSpPr>
        <p:spPr>
          <a:xfrm>
            <a:off x="1673437" y="3146955"/>
            <a:ext cx="1159670" cy="34624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rtl="0" latinLnBrk="1" hangingPunct="0"/>
            <a:r>
              <a:rPr lang="zh-CN" altLang="en-US" dirty="0">
                <a:solidFill>
                  <a:srgbClr val="000000"/>
                </a:solidFill>
                <a:latin typeface="微软雅黑" pitchFamily="34" charset="-122"/>
                <a:ea typeface="微软雅黑" pitchFamily="34" charset="-122"/>
              </a:rPr>
              <a:t>核心诉求</a:t>
            </a:r>
            <a:endParaRPr lang="en-US" altLang="zh-CN" dirty="0">
              <a:solidFill>
                <a:srgbClr val="000000"/>
              </a:solidFill>
              <a:latin typeface="微软雅黑" pitchFamily="34" charset="-122"/>
              <a:ea typeface="微软雅黑" pitchFamily="34" charset="-122"/>
            </a:endParaRPr>
          </a:p>
        </p:txBody>
      </p:sp>
      <p:sp>
        <p:nvSpPr>
          <p:cNvPr id="11" name="TextBox 11">
            <a:extLst>
              <a:ext uri="{FF2B5EF4-FFF2-40B4-BE49-F238E27FC236}">
                <a16:creationId xmlns:a16="http://schemas.microsoft.com/office/drawing/2014/main" id="{63E2409B-4A85-4CD1-AF79-7807950D38D8}"/>
              </a:ext>
            </a:extLst>
          </p:cNvPr>
          <p:cNvSpPr txBox="1"/>
          <p:nvPr/>
        </p:nvSpPr>
        <p:spPr>
          <a:xfrm>
            <a:off x="2714204" y="3621386"/>
            <a:ext cx="1290846" cy="34624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l" rtl="0" latinLnBrk="1" hangingPunct="0"/>
            <a:r>
              <a:rPr lang="zh-CN" altLang="en-US" dirty="0">
                <a:solidFill>
                  <a:srgbClr val="000000"/>
                </a:solidFill>
                <a:latin typeface="微软雅黑" pitchFamily="34" charset="-122"/>
                <a:ea typeface="微软雅黑" pitchFamily="34" charset="-122"/>
              </a:rPr>
              <a:t>通信需求</a:t>
            </a:r>
          </a:p>
        </p:txBody>
      </p:sp>
      <p:sp>
        <p:nvSpPr>
          <p:cNvPr id="12" name="TextBox 12">
            <a:extLst>
              <a:ext uri="{FF2B5EF4-FFF2-40B4-BE49-F238E27FC236}">
                <a16:creationId xmlns:a16="http://schemas.microsoft.com/office/drawing/2014/main" id="{C41C7AB9-9216-411A-9329-8594576E696C}"/>
              </a:ext>
            </a:extLst>
          </p:cNvPr>
          <p:cNvSpPr txBox="1"/>
          <p:nvPr/>
        </p:nvSpPr>
        <p:spPr>
          <a:xfrm>
            <a:off x="907629" y="3606146"/>
            <a:ext cx="812800" cy="623246"/>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l" rtl="0" latinLnBrk="1" hangingPunct="0"/>
            <a:r>
              <a:rPr lang="zh-CN" altLang="en-US" dirty="0">
                <a:solidFill>
                  <a:srgbClr val="000000"/>
                </a:solidFill>
                <a:latin typeface="微软雅黑" pitchFamily="34" charset="-122"/>
                <a:ea typeface="微软雅黑" pitchFamily="34" charset="-122"/>
              </a:rPr>
              <a:t>管控视频素材</a:t>
            </a:r>
          </a:p>
        </p:txBody>
      </p:sp>
      <p:sp>
        <p:nvSpPr>
          <p:cNvPr id="13" name="TextBox 13">
            <a:extLst>
              <a:ext uri="{FF2B5EF4-FFF2-40B4-BE49-F238E27FC236}">
                <a16:creationId xmlns:a16="http://schemas.microsoft.com/office/drawing/2014/main" id="{5D0DC87D-DBDA-4DC7-81D4-57CD04C7D6C0}"/>
              </a:ext>
            </a:extLst>
          </p:cNvPr>
          <p:cNvSpPr txBox="1"/>
          <p:nvPr/>
        </p:nvSpPr>
        <p:spPr>
          <a:xfrm>
            <a:off x="1792973" y="1930972"/>
            <a:ext cx="1014413" cy="34624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l" rtl="0" latinLnBrk="1" hangingPunct="0"/>
            <a:r>
              <a:rPr lang="zh-CN" altLang="en-US" dirty="0">
                <a:solidFill>
                  <a:srgbClr val="000000"/>
                </a:solidFill>
                <a:latin typeface="微软雅黑" pitchFamily="34" charset="-122"/>
                <a:ea typeface="微软雅黑" pitchFamily="34" charset="-122"/>
              </a:rPr>
              <a:t>观看视频</a:t>
            </a:r>
          </a:p>
        </p:txBody>
      </p:sp>
      <p:grpSp>
        <p:nvGrpSpPr>
          <p:cNvPr id="14" name="Group 23">
            <a:extLst>
              <a:ext uri="{FF2B5EF4-FFF2-40B4-BE49-F238E27FC236}">
                <a16:creationId xmlns:a16="http://schemas.microsoft.com/office/drawing/2014/main" id="{0E0D3963-8A68-4BDA-BB4F-40F178E82DE4}"/>
              </a:ext>
            </a:extLst>
          </p:cNvPr>
          <p:cNvGrpSpPr>
            <a:grpSpLocks/>
          </p:cNvGrpSpPr>
          <p:nvPr/>
        </p:nvGrpSpPr>
        <p:grpSpPr bwMode="auto">
          <a:xfrm>
            <a:off x="5327621" y="2806230"/>
            <a:ext cx="522288" cy="398463"/>
            <a:chOff x="2180" y="1267"/>
            <a:chExt cx="1350" cy="1030"/>
          </a:xfrm>
        </p:grpSpPr>
        <p:sp>
          <p:nvSpPr>
            <p:cNvPr id="15" name="Oval 24">
              <a:extLst>
                <a:ext uri="{FF2B5EF4-FFF2-40B4-BE49-F238E27FC236}">
                  <a16:creationId xmlns:a16="http://schemas.microsoft.com/office/drawing/2014/main" id="{F6715CA7-7A3C-42B9-B734-409817DDCE76}"/>
                </a:ext>
              </a:extLst>
            </p:cNvPr>
            <p:cNvSpPr>
              <a:spLocks noChangeArrowheads="1"/>
            </p:cNvSpPr>
            <p:nvPr/>
          </p:nvSpPr>
          <p:spPr bwMode="gray">
            <a:xfrm>
              <a:off x="2301" y="1267"/>
              <a:ext cx="1021" cy="1030"/>
            </a:xfrm>
            <a:prstGeom prst="ellipse">
              <a:avLst/>
            </a:prstGeom>
            <a:gradFill rotWithShape="0">
              <a:gsLst>
                <a:gs pos="0">
                  <a:srgbClr val="E25832">
                    <a:gamma/>
                    <a:shade val="66275"/>
                    <a:invGamma/>
                  </a:srgbClr>
                </a:gs>
                <a:gs pos="50000">
                  <a:srgbClr val="E25832"/>
                </a:gs>
                <a:gs pos="100000">
                  <a:srgbClr val="E25832">
                    <a:gamma/>
                    <a:shade val="66275"/>
                    <a:invGamma/>
                  </a:srgbClr>
                </a:gs>
              </a:gsLst>
              <a:lin ang="2700000" scaled="1"/>
            </a:gradFill>
            <a:ln w="28575">
              <a:solidFill>
                <a:srgbClr val="EAEAEA"/>
              </a:solidFill>
              <a:round/>
              <a:headEnd/>
              <a:tailEnd/>
            </a:ln>
            <a:effectLst/>
            <a:extLst>
              <a:ext uri="{AF507438-7753-43E0-B8FC-AC1667EBCBE1}">
                <a14:hiddenEffects xmlns:a14="http://schemas.microsoft.com/office/drawing/2010/main">
                  <a:effectLst>
                    <a:outerShdw dist="107763" dir="2700000" algn="ctr" rotWithShape="0">
                      <a:schemeClr val="tx2">
                        <a:alpha val="19000"/>
                      </a:schemeClr>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nvGrpSpPr>
            <p:cNvPr id="16" name="Group 25">
              <a:extLst>
                <a:ext uri="{FF2B5EF4-FFF2-40B4-BE49-F238E27FC236}">
                  <a16:creationId xmlns:a16="http://schemas.microsoft.com/office/drawing/2014/main" id="{40EE3B42-6BE1-42A4-B662-DE35DED3096F}"/>
                </a:ext>
              </a:extLst>
            </p:cNvPr>
            <p:cNvGrpSpPr>
              <a:grpSpLocks/>
            </p:cNvGrpSpPr>
            <p:nvPr/>
          </p:nvGrpSpPr>
          <p:grpSpPr bwMode="auto">
            <a:xfrm rot="10082854">
              <a:off x="2180" y="2013"/>
              <a:ext cx="926" cy="237"/>
              <a:chOff x="2598" y="1026"/>
              <a:chExt cx="957" cy="242"/>
            </a:xfrm>
          </p:grpSpPr>
          <p:grpSp>
            <p:nvGrpSpPr>
              <p:cNvPr id="40" name="Group 26">
                <a:extLst>
                  <a:ext uri="{FF2B5EF4-FFF2-40B4-BE49-F238E27FC236}">
                    <a16:creationId xmlns:a16="http://schemas.microsoft.com/office/drawing/2014/main" id="{BF67021D-B756-4F42-9BAB-62C5D191047A}"/>
                  </a:ext>
                </a:extLst>
              </p:cNvPr>
              <p:cNvGrpSpPr>
                <a:grpSpLocks/>
              </p:cNvGrpSpPr>
              <p:nvPr/>
            </p:nvGrpSpPr>
            <p:grpSpPr bwMode="auto">
              <a:xfrm rot="-9970459" flipH="1" flipV="1">
                <a:off x="2598" y="1026"/>
                <a:ext cx="957" cy="242"/>
                <a:chOff x="2532" y="1051"/>
                <a:chExt cx="893" cy="246"/>
              </a:xfrm>
            </p:grpSpPr>
            <p:grpSp>
              <p:nvGrpSpPr>
                <p:cNvPr id="52" name="Group 27">
                  <a:extLst>
                    <a:ext uri="{FF2B5EF4-FFF2-40B4-BE49-F238E27FC236}">
                      <a16:creationId xmlns:a16="http://schemas.microsoft.com/office/drawing/2014/main" id="{02793A5D-6809-41F5-BFB7-B5254D4C4455}"/>
                    </a:ext>
                  </a:extLst>
                </p:cNvPr>
                <p:cNvGrpSpPr>
                  <a:grpSpLocks/>
                </p:cNvGrpSpPr>
                <p:nvPr/>
              </p:nvGrpSpPr>
              <p:grpSpPr bwMode="auto">
                <a:xfrm>
                  <a:off x="2532" y="1051"/>
                  <a:ext cx="743" cy="185"/>
                  <a:chOff x="1565" y="2568"/>
                  <a:chExt cx="1118" cy="279"/>
                </a:xfrm>
              </p:grpSpPr>
              <p:sp>
                <p:nvSpPr>
                  <p:cNvPr id="58" name="AutoShape 28">
                    <a:extLst>
                      <a:ext uri="{FF2B5EF4-FFF2-40B4-BE49-F238E27FC236}">
                        <a16:creationId xmlns:a16="http://schemas.microsoft.com/office/drawing/2014/main" id="{87CB739C-0793-4A81-982E-245BFD7D8E3D}"/>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9" name="AutoShape 29">
                    <a:extLst>
                      <a:ext uri="{FF2B5EF4-FFF2-40B4-BE49-F238E27FC236}">
                        <a16:creationId xmlns:a16="http://schemas.microsoft.com/office/drawing/2014/main" id="{CEB209C7-6AF8-4026-8EC5-1AEDA96DDB34}"/>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60" name="AutoShape 30">
                    <a:extLst>
                      <a:ext uri="{FF2B5EF4-FFF2-40B4-BE49-F238E27FC236}">
                        <a16:creationId xmlns:a16="http://schemas.microsoft.com/office/drawing/2014/main" id="{A0A1BA0F-6276-480E-BC53-4E3BA635691B}"/>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61" name="AutoShape 31">
                    <a:extLst>
                      <a:ext uri="{FF2B5EF4-FFF2-40B4-BE49-F238E27FC236}">
                        <a16:creationId xmlns:a16="http://schemas.microsoft.com/office/drawing/2014/main" id="{AB0462D9-A049-49DC-959A-5081696229F5}"/>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nvGrpSpPr>
                <p:cNvPr id="53" name="Group 32">
                  <a:extLst>
                    <a:ext uri="{FF2B5EF4-FFF2-40B4-BE49-F238E27FC236}">
                      <a16:creationId xmlns:a16="http://schemas.microsoft.com/office/drawing/2014/main" id="{F6E3ED0D-1D01-435E-8FAC-7563F9D4C636}"/>
                    </a:ext>
                  </a:extLst>
                </p:cNvPr>
                <p:cNvGrpSpPr>
                  <a:grpSpLocks/>
                </p:cNvGrpSpPr>
                <p:nvPr/>
              </p:nvGrpSpPr>
              <p:grpSpPr bwMode="auto">
                <a:xfrm rot="1353540">
                  <a:off x="2682" y="1111"/>
                  <a:ext cx="743" cy="186"/>
                  <a:chOff x="1565" y="2568"/>
                  <a:chExt cx="1118" cy="279"/>
                </a:xfrm>
              </p:grpSpPr>
              <p:sp>
                <p:nvSpPr>
                  <p:cNvPr id="54" name="AutoShape 33">
                    <a:extLst>
                      <a:ext uri="{FF2B5EF4-FFF2-40B4-BE49-F238E27FC236}">
                        <a16:creationId xmlns:a16="http://schemas.microsoft.com/office/drawing/2014/main" id="{903753EF-AA2D-466A-84C5-C2D973BC753E}"/>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5" name="AutoShape 34">
                    <a:extLst>
                      <a:ext uri="{FF2B5EF4-FFF2-40B4-BE49-F238E27FC236}">
                        <a16:creationId xmlns:a16="http://schemas.microsoft.com/office/drawing/2014/main" id="{1BAE3DD0-C7CA-4C78-90FA-69A922793635}"/>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6" name="AutoShape 35">
                    <a:extLst>
                      <a:ext uri="{FF2B5EF4-FFF2-40B4-BE49-F238E27FC236}">
                        <a16:creationId xmlns:a16="http://schemas.microsoft.com/office/drawing/2014/main" id="{6378D30B-59DA-43FD-BB7B-E1887E675499}"/>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7" name="AutoShape 36">
                    <a:extLst>
                      <a:ext uri="{FF2B5EF4-FFF2-40B4-BE49-F238E27FC236}">
                        <a16:creationId xmlns:a16="http://schemas.microsoft.com/office/drawing/2014/main" id="{0D6EA15F-547C-412D-9587-EB5FA473960A}"/>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grpSp>
            <p:nvGrpSpPr>
              <p:cNvPr id="41" name="Group 37">
                <a:extLst>
                  <a:ext uri="{FF2B5EF4-FFF2-40B4-BE49-F238E27FC236}">
                    <a16:creationId xmlns:a16="http://schemas.microsoft.com/office/drawing/2014/main" id="{33179BAB-D623-4060-BCAD-5CBF8DFCA2C2}"/>
                  </a:ext>
                </a:extLst>
              </p:cNvPr>
              <p:cNvGrpSpPr>
                <a:grpSpLocks/>
              </p:cNvGrpSpPr>
              <p:nvPr/>
            </p:nvGrpSpPr>
            <p:grpSpPr bwMode="auto">
              <a:xfrm rot="-9970459" flipH="1" flipV="1">
                <a:off x="2688" y="1056"/>
                <a:ext cx="784" cy="198"/>
                <a:chOff x="2532" y="1051"/>
                <a:chExt cx="893" cy="246"/>
              </a:xfrm>
            </p:grpSpPr>
            <p:grpSp>
              <p:nvGrpSpPr>
                <p:cNvPr id="42" name="Group 38">
                  <a:extLst>
                    <a:ext uri="{FF2B5EF4-FFF2-40B4-BE49-F238E27FC236}">
                      <a16:creationId xmlns:a16="http://schemas.microsoft.com/office/drawing/2014/main" id="{5DF5C7DD-73CD-4796-8F74-84C37C051089}"/>
                    </a:ext>
                  </a:extLst>
                </p:cNvPr>
                <p:cNvGrpSpPr>
                  <a:grpSpLocks/>
                </p:cNvGrpSpPr>
                <p:nvPr/>
              </p:nvGrpSpPr>
              <p:grpSpPr bwMode="auto">
                <a:xfrm>
                  <a:off x="2532" y="1051"/>
                  <a:ext cx="743" cy="185"/>
                  <a:chOff x="1565" y="2568"/>
                  <a:chExt cx="1118" cy="279"/>
                </a:xfrm>
              </p:grpSpPr>
              <p:sp>
                <p:nvSpPr>
                  <p:cNvPr id="48" name="AutoShape 39">
                    <a:extLst>
                      <a:ext uri="{FF2B5EF4-FFF2-40B4-BE49-F238E27FC236}">
                        <a16:creationId xmlns:a16="http://schemas.microsoft.com/office/drawing/2014/main" id="{3D3F08A9-265C-4F33-A602-B00F3D7CD9B1}"/>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49" name="AutoShape 40">
                    <a:extLst>
                      <a:ext uri="{FF2B5EF4-FFF2-40B4-BE49-F238E27FC236}">
                        <a16:creationId xmlns:a16="http://schemas.microsoft.com/office/drawing/2014/main" id="{EF2EBFB4-ADC5-4E1D-A511-BCAD384BD213}"/>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0" name="AutoShape 41">
                    <a:extLst>
                      <a:ext uri="{FF2B5EF4-FFF2-40B4-BE49-F238E27FC236}">
                        <a16:creationId xmlns:a16="http://schemas.microsoft.com/office/drawing/2014/main" id="{CF1918DA-931C-44D2-B554-FD33C994B10C}"/>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51" name="AutoShape 42">
                    <a:extLst>
                      <a:ext uri="{FF2B5EF4-FFF2-40B4-BE49-F238E27FC236}">
                        <a16:creationId xmlns:a16="http://schemas.microsoft.com/office/drawing/2014/main" id="{FE59A9EE-13C6-47B6-A044-A4FC824B3D15}"/>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nvGrpSpPr>
                <p:cNvPr id="43" name="Group 43">
                  <a:extLst>
                    <a:ext uri="{FF2B5EF4-FFF2-40B4-BE49-F238E27FC236}">
                      <a16:creationId xmlns:a16="http://schemas.microsoft.com/office/drawing/2014/main" id="{2ACF6B37-CF06-4DC8-A0B6-8C225471492B}"/>
                    </a:ext>
                  </a:extLst>
                </p:cNvPr>
                <p:cNvGrpSpPr>
                  <a:grpSpLocks/>
                </p:cNvGrpSpPr>
                <p:nvPr/>
              </p:nvGrpSpPr>
              <p:grpSpPr bwMode="auto">
                <a:xfrm rot="1353540">
                  <a:off x="2682" y="1111"/>
                  <a:ext cx="743" cy="186"/>
                  <a:chOff x="1565" y="2568"/>
                  <a:chExt cx="1118" cy="279"/>
                </a:xfrm>
              </p:grpSpPr>
              <p:sp>
                <p:nvSpPr>
                  <p:cNvPr id="44" name="AutoShape 44">
                    <a:extLst>
                      <a:ext uri="{FF2B5EF4-FFF2-40B4-BE49-F238E27FC236}">
                        <a16:creationId xmlns:a16="http://schemas.microsoft.com/office/drawing/2014/main" id="{3D09011D-E6C9-4B47-AC3E-AC668E57361B}"/>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45" name="AutoShape 45">
                    <a:extLst>
                      <a:ext uri="{FF2B5EF4-FFF2-40B4-BE49-F238E27FC236}">
                        <a16:creationId xmlns:a16="http://schemas.microsoft.com/office/drawing/2014/main" id="{D858533D-0A5D-48A4-97C6-50D490BC15A3}"/>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46" name="AutoShape 46">
                    <a:extLst>
                      <a:ext uri="{FF2B5EF4-FFF2-40B4-BE49-F238E27FC236}">
                        <a16:creationId xmlns:a16="http://schemas.microsoft.com/office/drawing/2014/main" id="{198F444E-28BD-46C5-BE26-4F5570536F57}"/>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47" name="AutoShape 47">
                    <a:extLst>
                      <a:ext uri="{FF2B5EF4-FFF2-40B4-BE49-F238E27FC236}">
                        <a16:creationId xmlns:a16="http://schemas.microsoft.com/office/drawing/2014/main" id="{7E864A68-6112-430D-9EAA-04EFA36552DE}"/>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grpSp>
        <p:grpSp>
          <p:nvGrpSpPr>
            <p:cNvPr id="17" name="Group 48">
              <a:extLst>
                <a:ext uri="{FF2B5EF4-FFF2-40B4-BE49-F238E27FC236}">
                  <a16:creationId xmlns:a16="http://schemas.microsoft.com/office/drawing/2014/main" id="{C34D109D-D20E-44A2-93C9-07C52757E062}"/>
                </a:ext>
              </a:extLst>
            </p:cNvPr>
            <p:cNvGrpSpPr>
              <a:grpSpLocks/>
            </p:cNvGrpSpPr>
            <p:nvPr/>
          </p:nvGrpSpPr>
          <p:grpSpPr bwMode="auto">
            <a:xfrm>
              <a:off x="2604" y="1361"/>
              <a:ext cx="926" cy="237"/>
              <a:chOff x="2598" y="1026"/>
              <a:chExt cx="957" cy="242"/>
            </a:xfrm>
          </p:grpSpPr>
          <p:grpSp>
            <p:nvGrpSpPr>
              <p:cNvPr id="18" name="Group 49">
                <a:extLst>
                  <a:ext uri="{FF2B5EF4-FFF2-40B4-BE49-F238E27FC236}">
                    <a16:creationId xmlns:a16="http://schemas.microsoft.com/office/drawing/2014/main" id="{42E3A960-8824-4C5D-9B5F-3E238504721F}"/>
                  </a:ext>
                </a:extLst>
              </p:cNvPr>
              <p:cNvGrpSpPr>
                <a:grpSpLocks/>
              </p:cNvGrpSpPr>
              <p:nvPr/>
            </p:nvGrpSpPr>
            <p:grpSpPr bwMode="auto">
              <a:xfrm rot="-9970459" flipH="1" flipV="1">
                <a:off x="2598" y="1026"/>
                <a:ext cx="957" cy="242"/>
                <a:chOff x="2532" y="1051"/>
                <a:chExt cx="893" cy="246"/>
              </a:xfrm>
            </p:grpSpPr>
            <p:grpSp>
              <p:nvGrpSpPr>
                <p:cNvPr id="30" name="Group 50">
                  <a:extLst>
                    <a:ext uri="{FF2B5EF4-FFF2-40B4-BE49-F238E27FC236}">
                      <a16:creationId xmlns:a16="http://schemas.microsoft.com/office/drawing/2014/main" id="{D3DD9C24-BD06-4CD5-BDB1-11340761EA58}"/>
                    </a:ext>
                  </a:extLst>
                </p:cNvPr>
                <p:cNvGrpSpPr>
                  <a:grpSpLocks/>
                </p:cNvGrpSpPr>
                <p:nvPr/>
              </p:nvGrpSpPr>
              <p:grpSpPr bwMode="auto">
                <a:xfrm>
                  <a:off x="2532" y="1051"/>
                  <a:ext cx="743" cy="185"/>
                  <a:chOff x="1565" y="2568"/>
                  <a:chExt cx="1118" cy="279"/>
                </a:xfrm>
              </p:grpSpPr>
              <p:sp>
                <p:nvSpPr>
                  <p:cNvPr id="36" name="AutoShape 51">
                    <a:extLst>
                      <a:ext uri="{FF2B5EF4-FFF2-40B4-BE49-F238E27FC236}">
                        <a16:creationId xmlns:a16="http://schemas.microsoft.com/office/drawing/2014/main" id="{0D05C72D-61CA-4E8E-9BD3-2570215317E1}"/>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7" name="AutoShape 52">
                    <a:extLst>
                      <a:ext uri="{FF2B5EF4-FFF2-40B4-BE49-F238E27FC236}">
                        <a16:creationId xmlns:a16="http://schemas.microsoft.com/office/drawing/2014/main" id="{6A373759-F521-4987-AC9B-1DF579DFFA8C}"/>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8" name="AutoShape 53">
                    <a:extLst>
                      <a:ext uri="{FF2B5EF4-FFF2-40B4-BE49-F238E27FC236}">
                        <a16:creationId xmlns:a16="http://schemas.microsoft.com/office/drawing/2014/main" id="{04AD93D4-B8CF-4512-9E7B-C9CA2B12CD02}"/>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9" name="AutoShape 54">
                    <a:extLst>
                      <a:ext uri="{FF2B5EF4-FFF2-40B4-BE49-F238E27FC236}">
                        <a16:creationId xmlns:a16="http://schemas.microsoft.com/office/drawing/2014/main" id="{1F98CBCB-4400-4F2C-9605-A6B699E12144}"/>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nvGrpSpPr>
                <p:cNvPr id="31" name="Group 55">
                  <a:extLst>
                    <a:ext uri="{FF2B5EF4-FFF2-40B4-BE49-F238E27FC236}">
                      <a16:creationId xmlns:a16="http://schemas.microsoft.com/office/drawing/2014/main" id="{9FF2D06A-664C-4FFE-BF36-BB06E45F5DA4}"/>
                    </a:ext>
                  </a:extLst>
                </p:cNvPr>
                <p:cNvGrpSpPr>
                  <a:grpSpLocks/>
                </p:cNvGrpSpPr>
                <p:nvPr/>
              </p:nvGrpSpPr>
              <p:grpSpPr bwMode="auto">
                <a:xfrm rot="1353540">
                  <a:off x="2682" y="1111"/>
                  <a:ext cx="743" cy="186"/>
                  <a:chOff x="1565" y="2568"/>
                  <a:chExt cx="1118" cy="279"/>
                </a:xfrm>
              </p:grpSpPr>
              <p:sp>
                <p:nvSpPr>
                  <p:cNvPr id="32" name="AutoShape 56">
                    <a:extLst>
                      <a:ext uri="{FF2B5EF4-FFF2-40B4-BE49-F238E27FC236}">
                        <a16:creationId xmlns:a16="http://schemas.microsoft.com/office/drawing/2014/main" id="{10BD831B-11B1-4DFB-8E49-77F53F79E2E7}"/>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3" name="AutoShape 57">
                    <a:extLst>
                      <a:ext uri="{FF2B5EF4-FFF2-40B4-BE49-F238E27FC236}">
                        <a16:creationId xmlns:a16="http://schemas.microsoft.com/office/drawing/2014/main" id="{734DAFEA-30A9-4D35-ABBB-28A462E3457B}"/>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4" name="AutoShape 58">
                    <a:extLst>
                      <a:ext uri="{FF2B5EF4-FFF2-40B4-BE49-F238E27FC236}">
                        <a16:creationId xmlns:a16="http://schemas.microsoft.com/office/drawing/2014/main" id="{4332CABF-BB2C-4E22-8641-60316BA82CBF}"/>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35" name="AutoShape 59">
                    <a:extLst>
                      <a:ext uri="{FF2B5EF4-FFF2-40B4-BE49-F238E27FC236}">
                        <a16:creationId xmlns:a16="http://schemas.microsoft.com/office/drawing/2014/main" id="{D8F029D6-5914-4EF2-B8DB-024CE3CF1870}"/>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grpSp>
            <p:nvGrpSpPr>
              <p:cNvPr id="19" name="Group 60">
                <a:extLst>
                  <a:ext uri="{FF2B5EF4-FFF2-40B4-BE49-F238E27FC236}">
                    <a16:creationId xmlns:a16="http://schemas.microsoft.com/office/drawing/2014/main" id="{88CC81EC-B3B3-4683-9D72-606457254641}"/>
                  </a:ext>
                </a:extLst>
              </p:cNvPr>
              <p:cNvGrpSpPr>
                <a:grpSpLocks/>
              </p:cNvGrpSpPr>
              <p:nvPr/>
            </p:nvGrpSpPr>
            <p:grpSpPr bwMode="auto">
              <a:xfrm rot="-9970459" flipH="1" flipV="1">
                <a:off x="2688" y="1056"/>
                <a:ext cx="784" cy="198"/>
                <a:chOff x="2532" y="1051"/>
                <a:chExt cx="893" cy="246"/>
              </a:xfrm>
            </p:grpSpPr>
            <p:grpSp>
              <p:nvGrpSpPr>
                <p:cNvPr id="20" name="Group 61">
                  <a:extLst>
                    <a:ext uri="{FF2B5EF4-FFF2-40B4-BE49-F238E27FC236}">
                      <a16:creationId xmlns:a16="http://schemas.microsoft.com/office/drawing/2014/main" id="{3200275B-9264-4FAB-8F21-6AA56D723EAF}"/>
                    </a:ext>
                  </a:extLst>
                </p:cNvPr>
                <p:cNvGrpSpPr>
                  <a:grpSpLocks/>
                </p:cNvGrpSpPr>
                <p:nvPr/>
              </p:nvGrpSpPr>
              <p:grpSpPr bwMode="auto">
                <a:xfrm>
                  <a:off x="2532" y="1051"/>
                  <a:ext cx="743" cy="185"/>
                  <a:chOff x="1565" y="2568"/>
                  <a:chExt cx="1118" cy="279"/>
                </a:xfrm>
              </p:grpSpPr>
              <p:sp>
                <p:nvSpPr>
                  <p:cNvPr id="26" name="AutoShape 62">
                    <a:extLst>
                      <a:ext uri="{FF2B5EF4-FFF2-40B4-BE49-F238E27FC236}">
                        <a16:creationId xmlns:a16="http://schemas.microsoft.com/office/drawing/2014/main" id="{7D73D98D-6EE2-46E3-9189-4FFA5723A6B8}"/>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7" name="AutoShape 63">
                    <a:extLst>
                      <a:ext uri="{FF2B5EF4-FFF2-40B4-BE49-F238E27FC236}">
                        <a16:creationId xmlns:a16="http://schemas.microsoft.com/office/drawing/2014/main" id="{0355E804-EB55-4BF9-AD22-509005F69D3F}"/>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8" name="AutoShape 64">
                    <a:extLst>
                      <a:ext uri="{FF2B5EF4-FFF2-40B4-BE49-F238E27FC236}">
                        <a16:creationId xmlns:a16="http://schemas.microsoft.com/office/drawing/2014/main" id="{262BC1E0-4061-4C40-AA9B-921A455D6FC8}"/>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9" name="AutoShape 65">
                    <a:extLst>
                      <a:ext uri="{FF2B5EF4-FFF2-40B4-BE49-F238E27FC236}">
                        <a16:creationId xmlns:a16="http://schemas.microsoft.com/office/drawing/2014/main" id="{2F3E873D-BF2F-4CCB-847A-967142851F0B}"/>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nvGrpSpPr>
                <p:cNvPr id="21" name="Group 66">
                  <a:extLst>
                    <a:ext uri="{FF2B5EF4-FFF2-40B4-BE49-F238E27FC236}">
                      <a16:creationId xmlns:a16="http://schemas.microsoft.com/office/drawing/2014/main" id="{1E3042D0-651D-4027-80B9-76EB3BBA1C3F}"/>
                    </a:ext>
                  </a:extLst>
                </p:cNvPr>
                <p:cNvGrpSpPr>
                  <a:grpSpLocks/>
                </p:cNvGrpSpPr>
                <p:nvPr/>
              </p:nvGrpSpPr>
              <p:grpSpPr bwMode="auto">
                <a:xfrm rot="1353540">
                  <a:off x="2682" y="1111"/>
                  <a:ext cx="743" cy="186"/>
                  <a:chOff x="1565" y="2568"/>
                  <a:chExt cx="1118" cy="279"/>
                </a:xfrm>
              </p:grpSpPr>
              <p:sp>
                <p:nvSpPr>
                  <p:cNvPr id="22" name="AutoShape 67">
                    <a:extLst>
                      <a:ext uri="{FF2B5EF4-FFF2-40B4-BE49-F238E27FC236}">
                        <a16:creationId xmlns:a16="http://schemas.microsoft.com/office/drawing/2014/main" id="{E8A4761A-4A83-4099-B1AA-A1A6C45CCDD0}"/>
                      </a:ext>
                    </a:extLst>
                  </p:cNvPr>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3" name="AutoShape 68">
                    <a:extLst>
                      <a:ext uri="{FF2B5EF4-FFF2-40B4-BE49-F238E27FC236}">
                        <a16:creationId xmlns:a16="http://schemas.microsoft.com/office/drawing/2014/main" id="{C3CFEE60-8D5C-4B87-8460-5CC9E2C1E3B3}"/>
                      </a:ext>
                    </a:extLst>
                  </p:cNvPr>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4" name="AutoShape 69">
                    <a:extLst>
                      <a:ext uri="{FF2B5EF4-FFF2-40B4-BE49-F238E27FC236}">
                        <a16:creationId xmlns:a16="http://schemas.microsoft.com/office/drawing/2014/main" id="{30099C11-DCB1-4792-9058-8AEB32482A93}"/>
                      </a:ext>
                    </a:extLst>
                  </p:cNvPr>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sp>
                <p:nvSpPr>
                  <p:cNvPr id="25" name="AutoShape 70">
                    <a:extLst>
                      <a:ext uri="{FF2B5EF4-FFF2-40B4-BE49-F238E27FC236}">
                        <a16:creationId xmlns:a16="http://schemas.microsoft.com/office/drawing/2014/main" id="{B21E0AB1-DBB3-40DE-B2AB-45EB41E6B4C4}"/>
                      </a:ext>
                    </a:extLst>
                  </p:cNvPr>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a:latin typeface="微软雅黑" pitchFamily="34" charset="-122"/>
                      <a:ea typeface="微软雅黑" pitchFamily="34" charset="-122"/>
                    </a:endParaRPr>
                  </a:p>
                </p:txBody>
              </p:sp>
            </p:grpSp>
          </p:grpSp>
        </p:grpSp>
      </p:grpSp>
      <p:cxnSp>
        <p:nvCxnSpPr>
          <p:cNvPr id="62" name="AutoShape 71">
            <a:extLst>
              <a:ext uri="{FF2B5EF4-FFF2-40B4-BE49-F238E27FC236}">
                <a16:creationId xmlns:a16="http://schemas.microsoft.com/office/drawing/2014/main" id="{CC976C38-A90D-48CC-AAB0-D0DEF60608E0}"/>
              </a:ext>
            </a:extLst>
          </p:cNvPr>
          <p:cNvCxnSpPr>
            <a:cxnSpLocks noChangeShapeType="1"/>
            <a:stCxn id="15" idx="0"/>
          </p:cNvCxnSpPr>
          <p:nvPr/>
        </p:nvCxnSpPr>
        <p:spPr bwMode="auto">
          <a:xfrm rot="16200000">
            <a:off x="5205384" y="1756892"/>
            <a:ext cx="1401763" cy="669925"/>
          </a:xfrm>
          <a:prstGeom prst="bentConnector2">
            <a:avLst/>
          </a:prstGeom>
          <a:ln>
            <a:headEnd/>
            <a:tailEnd type="triangle" w="med" len="med"/>
          </a:ln>
        </p:spPr>
        <p:style>
          <a:lnRef idx="3">
            <a:schemeClr val="accent1"/>
          </a:lnRef>
          <a:fillRef idx="0">
            <a:schemeClr val="accent1"/>
          </a:fillRef>
          <a:effectRef idx="2">
            <a:schemeClr val="accent1"/>
          </a:effectRef>
          <a:fontRef idx="minor">
            <a:schemeClr val="tx1"/>
          </a:fontRef>
        </p:style>
      </p:cxnSp>
      <p:cxnSp>
        <p:nvCxnSpPr>
          <p:cNvPr id="63" name="AutoShape 72">
            <a:extLst>
              <a:ext uri="{FF2B5EF4-FFF2-40B4-BE49-F238E27FC236}">
                <a16:creationId xmlns:a16="http://schemas.microsoft.com/office/drawing/2014/main" id="{6ABB2B07-668F-466C-ABAA-6E2892BC03F0}"/>
              </a:ext>
            </a:extLst>
          </p:cNvPr>
          <p:cNvCxnSpPr>
            <a:cxnSpLocks noChangeShapeType="1"/>
            <a:stCxn id="15" idx="4"/>
          </p:cNvCxnSpPr>
          <p:nvPr/>
        </p:nvCxnSpPr>
        <p:spPr bwMode="auto">
          <a:xfrm rot="16200000" flipH="1">
            <a:off x="5208559" y="3582517"/>
            <a:ext cx="1395413" cy="669925"/>
          </a:xfrm>
          <a:prstGeom prst="bentConnector2">
            <a:avLst/>
          </a:prstGeom>
          <a:ln>
            <a:headEnd/>
            <a:tailEnd type="triangle" w="med" len="med"/>
          </a:ln>
        </p:spPr>
        <p:style>
          <a:lnRef idx="3">
            <a:schemeClr val="accent1"/>
          </a:lnRef>
          <a:fillRef idx="0">
            <a:schemeClr val="accent1"/>
          </a:fillRef>
          <a:effectRef idx="2">
            <a:schemeClr val="accent1"/>
          </a:effectRef>
          <a:fontRef idx="minor">
            <a:schemeClr val="tx1"/>
          </a:fontRef>
        </p:style>
      </p:cxnSp>
      <p:sp>
        <p:nvSpPr>
          <p:cNvPr id="64" name="Line 73">
            <a:extLst>
              <a:ext uri="{FF2B5EF4-FFF2-40B4-BE49-F238E27FC236}">
                <a16:creationId xmlns:a16="http://schemas.microsoft.com/office/drawing/2014/main" id="{BDE83E38-B16D-42BF-B505-367EE51DA08B}"/>
              </a:ext>
            </a:extLst>
          </p:cNvPr>
          <p:cNvSpPr>
            <a:spLocks noChangeShapeType="1"/>
          </p:cNvSpPr>
          <p:nvPr/>
        </p:nvSpPr>
        <p:spPr bwMode="auto">
          <a:xfrm>
            <a:off x="5803871" y="3014192"/>
            <a:ext cx="450850" cy="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defTabSz="914400">
              <a:defRPr/>
            </a:pPr>
            <a:endParaRPr lang="zh-CN" altLang="en-US">
              <a:solidFill>
                <a:sysClr val="windowText" lastClr="000000"/>
              </a:solidFill>
              <a:latin typeface="微软雅黑" pitchFamily="34" charset="-122"/>
              <a:ea typeface="微软雅黑" pitchFamily="34" charset="-122"/>
            </a:endParaRPr>
          </a:p>
        </p:txBody>
      </p:sp>
      <p:grpSp>
        <p:nvGrpSpPr>
          <p:cNvPr id="65" name="Group 74">
            <a:extLst>
              <a:ext uri="{FF2B5EF4-FFF2-40B4-BE49-F238E27FC236}">
                <a16:creationId xmlns:a16="http://schemas.microsoft.com/office/drawing/2014/main" id="{8F0E9D40-440F-40B6-8666-6444420D38EC}"/>
              </a:ext>
            </a:extLst>
          </p:cNvPr>
          <p:cNvGrpSpPr>
            <a:grpSpLocks/>
          </p:cNvGrpSpPr>
          <p:nvPr/>
        </p:nvGrpSpPr>
        <p:grpSpPr bwMode="auto">
          <a:xfrm>
            <a:off x="6251546" y="832967"/>
            <a:ext cx="2239963" cy="1127125"/>
            <a:chOff x="2289" y="1260"/>
            <a:chExt cx="1335" cy="672"/>
          </a:xfrm>
        </p:grpSpPr>
        <p:sp>
          <p:nvSpPr>
            <p:cNvPr id="66" name="AutoShape 75">
              <a:extLst>
                <a:ext uri="{FF2B5EF4-FFF2-40B4-BE49-F238E27FC236}">
                  <a16:creationId xmlns:a16="http://schemas.microsoft.com/office/drawing/2014/main" id="{A5315685-EA1E-4C84-AA15-91045E9BA38C}"/>
                </a:ext>
              </a:extLst>
            </p:cNvPr>
            <p:cNvSpPr>
              <a:spLocks noChangeArrowheads="1"/>
            </p:cNvSpPr>
            <p:nvPr/>
          </p:nvSpPr>
          <p:spPr bwMode="ltGray">
            <a:xfrm>
              <a:off x="2289" y="1260"/>
              <a:ext cx="1335" cy="672"/>
            </a:xfrm>
            <a:prstGeom prst="roundRect">
              <a:avLst>
                <a:gd name="adj" fmla="val 11921"/>
              </a:avLst>
            </a:prstGeom>
            <a:gradFill rotWithShape="1">
              <a:gsLst>
                <a:gs pos="0">
                  <a:srgbClr val="009999"/>
                </a:gs>
                <a:gs pos="100000">
                  <a:srgbClr val="009999">
                    <a:gamma/>
                    <a:shade val="69804"/>
                    <a:invGamma/>
                  </a:srgb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defTabSz="914400">
                <a:defRPr/>
              </a:pPr>
              <a:endParaRPr lang="zh-CN" altLang="en-US">
                <a:latin typeface="微软雅黑" pitchFamily="34" charset="-122"/>
                <a:ea typeface="微软雅黑" pitchFamily="34" charset="-122"/>
              </a:endParaRPr>
            </a:p>
          </p:txBody>
        </p:sp>
        <p:pic>
          <p:nvPicPr>
            <p:cNvPr id="67" name="Picture 76" descr="Picture4">
              <a:extLst>
                <a:ext uri="{FF2B5EF4-FFF2-40B4-BE49-F238E27FC236}">
                  <a16:creationId xmlns:a16="http://schemas.microsoft.com/office/drawing/2014/main" id="{A297B2A3-28A8-440F-A6FC-F3B01E32DE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2313" y="1280"/>
              <a:ext cx="386" cy="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77">
            <a:extLst>
              <a:ext uri="{FF2B5EF4-FFF2-40B4-BE49-F238E27FC236}">
                <a16:creationId xmlns:a16="http://schemas.microsoft.com/office/drawing/2014/main" id="{45DE4855-F5D2-4648-B30A-F6DCF06C5634}"/>
              </a:ext>
            </a:extLst>
          </p:cNvPr>
          <p:cNvGrpSpPr>
            <a:grpSpLocks/>
          </p:cNvGrpSpPr>
          <p:nvPr/>
        </p:nvGrpSpPr>
        <p:grpSpPr bwMode="auto">
          <a:xfrm>
            <a:off x="6254721" y="2456980"/>
            <a:ext cx="2239963" cy="1127125"/>
            <a:chOff x="2291" y="2228"/>
            <a:chExt cx="1335" cy="672"/>
          </a:xfrm>
        </p:grpSpPr>
        <p:sp>
          <p:nvSpPr>
            <p:cNvPr id="69" name="AutoShape 78">
              <a:extLst>
                <a:ext uri="{FF2B5EF4-FFF2-40B4-BE49-F238E27FC236}">
                  <a16:creationId xmlns:a16="http://schemas.microsoft.com/office/drawing/2014/main" id="{1810B212-B4C4-4132-AEF1-E61DC8DED5F9}"/>
                </a:ext>
              </a:extLst>
            </p:cNvPr>
            <p:cNvSpPr>
              <a:spLocks noChangeArrowheads="1"/>
            </p:cNvSpPr>
            <p:nvPr/>
          </p:nvSpPr>
          <p:spPr bwMode="ltGray">
            <a:xfrm>
              <a:off x="2291" y="2228"/>
              <a:ext cx="1335" cy="672"/>
            </a:xfrm>
            <a:prstGeom prst="roundRect">
              <a:avLst>
                <a:gd name="adj" fmla="val 11921"/>
              </a:avLst>
            </a:prstGeom>
            <a:gradFill rotWithShape="1">
              <a:gsLst>
                <a:gs pos="0">
                  <a:srgbClr val="417799"/>
                </a:gs>
                <a:gs pos="100000">
                  <a:srgbClr val="417799">
                    <a:gamma/>
                    <a:shade val="69804"/>
                    <a:invGamma/>
                  </a:srgb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defTabSz="914400">
                <a:defRPr/>
              </a:pPr>
              <a:endParaRPr lang="zh-CN" altLang="en-US">
                <a:latin typeface="微软雅黑" pitchFamily="34" charset="-122"/>
                <a:ea typeface="微软雅黑" pitchFamily="34" charset="-122"/>
              </a:endParaRPr>
            </a:p>
          </p:txBody>
        </p:sp>
        <p:pic>
          <p:nvPicPr>
            <p:cNvPr id="70" name="Picture 79" descr="Picture4">
              <a:extLst>
                <a:ext uri="{FF2B5EF4-FFF2-40B4-BE49-F238E27FC236}">
                  <a16:creationId xmlns:a16="http://schemas.microsoft.com/office/drawing/2014/main" id="{870F2A24-DE6A-434A-9955-AD59C389F9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2313" y="2250"/>
              <a:ext cx="386" cy="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80">
            <a:extLst>
              <a:ext uri="{FF2B5EF4-FFF2-40B4-BE49-F238E27FC236}">
                <a16:creationId xmlns:a16="http://schemas.microsoft.com/office/drawing/2014/main" id="{582898D8-37A0-4A9F-B8A5-306630EE5637}"/>
              </a:ext>
            </a:extLst>
          </p:cNvPr>
          <p:cNvGrpSpPr>
            <a:grpSpLocks/>
          </p:cNvGrpSpPr>
          <p:nvPr/>
        </p:nvGrpSpPr>
        <p:grpSpPr bwMode="auto">
          <a:xfrm>
            <a:off x="6257896" y="4084167"/>
            <a:ext cx="2239963" cy="1127125"/>
            <a:chOff x="2293" y="3198"/>
            <a:chExt cx="1335" cy="672"/>
          </a:xfrm>
        </p:grpSpPr>
        <p:sp>
          <p:nvSpPr>
            <p:cNvPr id="72" name="AutoShape 81">
              <a:extLst>
                <a:ext uri="{FF2B5EF4-FFF2-40B4-BE49-F238E27FC236}">
                  <a16:creationId xmlns:a16="http://schemas.microsoft.com/office/drawing/2014/main" id="{0648E839-2C49-458A-9D43-F942D72333F3}"/>
                </a:ext>
              </a:extLst>
            </p:cNvPr>
            <p:cNvSpPr>
              <a:spLocks noChangeArrowheads="1"/>
            </p:cNvSpPr>
            <p:nvPr/>
          </p:nvSpPr>
          <p:spPr bwMode="ltGray">
            <a:xfrm>
              <a:off x="2293" y="3198"/>
              <a:ext cx="1335" cy="672"/>
            </a:xfrm>
            <a:prstGeom prst="roundRect">
              <a:avLst>
                <a:gd name="adj" fmla="val 11921"/>
              </a:avLst>
            </a:prstGeom>
            <a:gradFill rotWithShape="1">
              <a:gsLst>
                <a:gs pos="0">
                  <a:srgbClr val="C47C40"/>
                </a:gs>
                <a:gs pos="100000">
                  <a:srgbClr val="C47C40">
                    <a:gamma/>
                    <a:shade val="69804"/>
                    <a:invGamma/>
                  </a:srgb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defTabSz="914400">
                <a:defRPr/>
              </a:pPr>
              <a:endParaRPr lang="zh-CN" altLang="en-US">
                <a:latin typeface="微软雅黑" pitchFamily="34" charset="-122"/>
                <a:ea typeface="微软雅黑" pitchFamily="34" charset="-122"/>
              </a:endParaRPr>
            </a:p>
          </p:txBody>
        </p:sp>
        <p:pic>
          <p:nvPicPr>
            <p:cNvPr id="73" name="Picture 82" descr="Picture4">
              <a:extLst>
                <a:ext uri="{FF2B5EF4-FFF2-40B4-BE49-F238E27FC236}">
                  <a16:creationId xmlns:a16="http://schemas.microsoft.com/office/drawing/2014/main" id="{AC4D5EDA-234F-4543-A9DC-F634200BC2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2313" y="3216"/>
              <a:ext cx="386" cy="424"/>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Rectangle 83">
            <a:extLst>
              <a:ext uri="{FF2B5EF4-FFF2-40B4-BE49-F238E27FC236}">
                <a16:creationId xmlns:a16="http://schemas.microsoft.com/office/drawing/2014/main" id="{505F9564-371F-4BB8-8431-05412CEDFA86}"/>
              </a:ext>
            </a:extLst>
          </p:cNvPr>
          <p:cNvSpPr>
            <a:spLocks noChangeArrowheads="1"/>
          </p:cNvSpPr>
          <p:nvPr/>
        </p:nvSpPr>
        <p:spPr bwMode="auto">
          <a:xfrm>
            <a:off x="6311871" y="1050455"/>
            <a:ext cx="2114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rgbClr val="FFFFFF"/>
                </a:solidFill>
                <a:latin typeface="微软雅黑" pitchFamily="34" charset="-122"/>
                <a:ea typeface="微软雅黑" pitchFamily="34" charset="-122"/>
                <a:cs typeface="Arial" pitchFamily="34" charset="0"/>
              </a:rPr>
              <a:t>屏幕管理</a:t>
            </a:r>
            <a:endParaRPr lang="en-US" altLang="zh-CN" dirty="0">
              <a:solidFill>
                <a:srgbClr val="FFFFFF"/>
              </a:solidFill>
              <a:latin typeface="微软雅黑" pitchFamily="34" charset="-122"/>
              <a:ea typeface="微软雅黑" pitchFamily="34" charset="-122"/>
              <a:cs typeface="Arial" pitchFamily="34" charset="0"/>
            </a:endParaRPr>
          </a:p>
        </p:txBody>
      </p:sp>
      <p:sp>
        <p:nvSpPr>
          <p:cNvPr id="75" name="Rectangle 84">
            <a:extLst>
              <a:ext uri="{FF2B5EF4-FFF2-40B4-BE49-F238E27FC236}">
                <a16:creationId xmlns:a16="http://schemas.microsoft.com/office/drawing/2014/main" id="{16A935EB-14B9-467B-9601-66D494BF1D52}"/>
              </a:ext>
            </a:extLst>
          </p:cNvPr>
          <p:cNvSpPr>
            <a:spLocks noChangeArrowheads="1"/>
          </p:cNvSpPr>
          <p:nvPr/>
        </p:nvSpPr>
        <p:spPr bwMode="auto">
          <a:xfrm>
            <a:off x="6311871" y="2650655"/>
            <a:ext cx="2114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rgbClr val="FFFFFF"/>
                </a:solidFill>
                <a:latin typeface="微软雅黑" pitchFamily="34" charset="-122"/>
                <a:ea typeface="微软雅黑" pitchFamily="34" charset="-122"/>
                <a:cs typeface="Arial" pitchFamily="34" charset="0"/>
              </a:rPr>
              <a:t>视频直播</a:t>
            </a:r>
            <a:endParaRPr lang="en-US" altLang="zh-CN" dirty="0">
              <a:solidFill>
                <a:srgbClr val="FFFFFF"/>
              </a:solidFill>
              <a:latin typeface="微软雅黑" pitchFamily="34" charset="-122"/>
              <a:ea typeface="微软雅黑" pitchFamily="34" charset="-122"/>
              <a:cs typeface="Arial" pitchFamily="34" charset="0"/>
            </a:endParaRPr>
          </a:p>
          <a:p>
            <a:pPr algn="ctr"/>
            <a:r>
              <a:rPr lang="zh-CN" altLang="en-US" dirty="0">
                <a:solidFill>
                  <a:srgbClr val="FFFFFF"/>
                </a:solidFill>
                <a:latin typeface="微软雅黑" pitchFamily="34" charset="-122"/>
                <a:ea typeface="微软雅黑" pitchFamily="34" charset="-122"/>
                <a:cs typeface="Arial" pitchFamily="34" charset="0"/>
              </a:rPr>
              <a:t>视频播放</a:t>
            </a:r>
            <a:endParaRPr lang="en-US" altLang="zh-CN" dirty="0">
              <a:solidFill>
                <a:srgbClr val="FFFFFF"/>
              </a:solidFill>
              <a:latin typeface="微软雅黑" pitchFamily="34" charset="-122"/>
              <a:ea typeface="微软雅黑" pitchFamily="34" charset="-122"/>
              <a:cs typeface="Arial" pitchFamily="34" charset="0"/>
            </a:endParaRPr>
          </a:p>
        </p:txBody>
      </p:sp>
      <p:sp>
        <p:nvSpPr>
          <p:cNvPr id="76" name="Rectangle 85">
            <a:extLst>
              <a:ext uri="{FF2B5EF4-FFF2-40B4-BE49-F238E27FC236}">
                <a16:creationId xmlns:a16="http://schemas.microsoft.com/office/drawing/2014/main" id="{379D3DFB-5403-4689-9569-C1D29ECC03F4}"/>
              </a:ext>
            </a:extLst>
          </p:cNvPr>
          <p:cNvSpPr>
            <a:spLocks noChangeArrowheads="1"/>
          </p:cNvSpPr>
          <p:nvPr/>
        </p:nvSpPr>
        <p:spPr bwMode="auto">
          <a:xfrm>
            <a:off x="6311871" y="4301655"/>
            <a:ext cx="2114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rgbClr val="FFFFFF"/>
                </a:solidFill>
                <a:latin typeface="微软雅黑" pitchFamily="34" charset="-122"/>
                <a:ea typeface="微软雅黑" pitchFamily="34" charset="-122"/>
                <a:cs typeface="Arial" pitchFamily="34" charset="0"/>
              </a:rPr>
              <a:t>视频电话</a:t>
            </a:r>
            <a:endParaRPr lang="en-US" altLang="zh-CN" dirty="0">
              <a:solidFill>
                <a:srgbClr val="FFFFFF"/>
              </a:solidFill>
              <a:latin typeface="微软雅黑" pitchFamily="34" charset="-122"/>
              <a:ea typeface="微软雅黑" pitchFamily="34" charset="-122"/>
              <a:cs typeface="Arial" pitchFamily="34" charset="0"/>
            </a:endParaRPr>
          </a:p>
        </p:txBody>
      </p:sp>
      <p:sp>
        <p:nvSpPr>
          <p:cNvPr id="77" name="右箭头 77">
            <a:extLst>
              <a:ext uri="{FF2B5EF4-FFF2-40B4-BE49-F238E27FC236}">
                <a16:creationId xmlns:a16="http://schemas.microsoft.com/office/drawing/2014/main" id="{6C897CC6-2BCF-4DFC-8EA5-DE9BF6D58F97}"/>
              </a:ext>
            </a:extLst>
          </p:cNvPr>
          <p:cNvSpPr/>
          <p:nvPr/>
        </p:nvSpPr>
        <p:spPr>
          <a:xfrm>
            <a:off x="3765923" y="2929355"/>
            <a:ext cx="1585260" cy="249516"/>
          </a:xfrm>
          <a:prstGeom prst="rightArrow">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34289" tIns="34289" rIns="34289" bIns="34289" numCol="1" spcCol="38100" rtlCol="0" anchor="ctr">
            <a:spAutoFit/>
          </a:bodyPr>
          <a:lstStyle/>
          <a:p>
            <a:pPr algn="l" rtl="0" latinLnBrk="1" hangingPunct="0"/>
            <a:endParaRPr lang="zh-CN" altLang="en-US">
              <a:solidFill>
                <a:srgbClr val="000000"/>
              </a:solidFill>
              <a:latin typeface="Calibri"/>
              <a:ea typeface="Calibri"/>
              <a:cs typeface="Calibri"/>
            </a:endParaRPr>
          </a:p>
        </p:txBody>
      </p:sp>
      <p:sp>
        <p:nvSpPr>
          <p:cNvPr id="78" name="TextBox 78">
            <a:extLst>
              <a:ext uri="{FF2B5EF4-FFF2-40B4-BE49-F238E27FC236}">
                <a16:creationId xmlns:a16="http://schemas.microsoft.com/office/drawing/2014/main" id="{11F5CF39-70E9-4651-923C-DB61129A414B}"/>
              </a:ext>
            </a:extLst>
          </p:cNvPr>
          <p:cNvSpPr txBox="1"/>
          <p:nvPr/>
        </p:nvSpPr>
        <p:spPr>
          <a:xfrm>
            <a:off x="4049817" y="2633870"/>
            <a:ext cx="1712685" cy="346247"/>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l" rtl="0" latinLnBrk="1" hangingPunct="0"/>
            <a:r>
              <a:rPr lang="zh-CN" altLang="en-US" dirty="0">
                <a:solidFill>
                  <a:srgbClr val="000000"/>
                </a:solidFill>
                <a:latin typeface="微软雅黑" pitchFamily="34" charset="-122"/>
                <a:ea typeface="微软雅黑" pitchFamily="34" charset="-122"/>
              </a:rPr>
              <a:t>解决方案</a:t>
            </a:r>
          </a:p>
        </p:txBody>
      </p:sp>
      <p:sp>
        <p:nvSpPr>
          <p:cNvPr id="79" name="TextBox 79">
            <a:extLst>
              <a:ext uri="{FF2B5EF4-FFF2-40B4-BE49-F238E27FC236}">
                <a16:creationId xmlns:a16="http://schemas.microsoft.com/office/drawing/2014/main" id="{4AF0FBFE-E9DC-4313-8228-131EC0603CDD}"/>
              </a:ext>
            </a:extLst>
          </p:cNvPr>
          <p:cNvSpPr txBox="1"/>
          <p:nvPr/>
        </p:nvSpPr>
        <p:spPr>
          <a:xfrm>
            <a:off x="696575" y="5592950"/>
            <a:ext cx="7519821" cy="623246"/>
          </a:xfrm>
          <a:prstGeom prst="rect">
            <a:avLst/>
          </a:prstGeom>
          <a:ln>
            <a:prstDash val="sysDash"/>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34289" tIns="34289" rIns="34289" bIns="34289" numCol="1" spcCol="38100" rtlCol="0" anchor="t">
            <a:spAutoFit/>
          </a:bodyPr>
          <a:lstStyle/>
          <a:p>
            <a:pPr rtl="0" latinLnBrk="1" hangingPunct="0"/>
            <a:r>
              <a:rPr lang="zh-CN" altLang="en-US" dirty="0">
                <a:solidFill>
                  <a:srgbClr val="000000"/>
                </a:solidFill>
                <a:latin typeface="微软雅黑" pitchFamily="34" charset="-122"/>
                <a:ea typeface="微软雅黑" pitchFamily="34" charset="-122"/>
                <a:cs typeface="Calibri"/>
              </a:rPr>
              <a:t>商业模式：</a:t>
            </a:r>
            <a:endParaRPr lang="en-US" altLang="zh-CN" dirty="0">
              <a:solidFill>
                <a:srgbClr val="000000"/>
              </a:solidFill>
              <a:latin typeface="微软雅黑" pitchFamily="34" charset="-122"/>
              <a:ea typeface="微软雅黑" pitchFamily="34" charset="-122"/>
              <a:cs typeface="Calibri"/>
            </a:endParaRPr>
          </a:p>
          <a:p>
            <a:pPr rtl="0" latinLnBrk="1" hangingPunct="0"/>
            <a:r>
              <a:rPr lang="en-US" altLang="zh-CN" dirty="0">
                <a:solidFill>
                  <a:srgbClr val="000000"/>
                </a:solidFill>
                <a:latin typeface="微软雅黑" pitchFamily="34" charset="-122"/>
                <a:ea typeface="微软雅黑" pitchFamily="34" charset="-122"/>
                <a:cs typeface="Calibri"/>
              </a:rPr>
              <a:t>    </a:t>
            </a:r>
            <a:r>
              <a:rPr lang="zh-CN" altLang="en-US" dirty="0">
                <a:solidFill>
                  <a:srgbClr val="000000"/>
                </a:solidFill>
                <a:latin typeface="微软雅黑" pitchFamily="34" charset="-122"/>
                <a:ea typeface="微软雅黑" pitchFamily="34" charset="-122"/>
                <a:cs typeface="Calibri"/>
              </a:rPr>
              <a:t>总收入</a:t>
            </a:r>
            <a:r>
              <a:rPr lang="en-US" altLang="zh-CN" dirty="0">
                <a:solidFill>
                  <a:srgbClr val="000000"/>
                </a:solidFill>
                <a:latin typeface="微软雅黑" pitchFamily="34" charset="-122"/>
                <a:ea typeface="微软雅黑" pitchFamily="34" charset="-122"/>
                <a:cs typeface="Calibri"/>
              </a:rPr>
              <a:t>=</a:t>
            </a:r>
            <a:r>
              <a:rPr lang="zh-CN" altLang="en-US" dirty="0">
                <a:solidFill>
                  <a:srgbClr val="000000"/>
                </a:solidFill>
                <a:latin typeface="微软雅黑" pitchFamily="34" charset="-122"/>
                <a:ea typeface="微软雅黑" pitchFamily="34" charset="-122"/>
                <a:cs typeface="Calibri"/>
              </a:rPr>
              <a:t>企业集采电视盒子</a:t>
            </a:r>
            <a:r>
              <a:rPr lang="en-US" altLang="zh-CN" dirty="0">
                <a:solidFill>
                  <a:srgbClr val="000000"/>
                </a:solidFill>
                <a:latin typeface="微软雅黑" pitchFamily="34" charset="-122"/>
                <a:ea typeface="微软雅黑" pitchFamily="34" charset="-122"/>
                <a:cs typeface="Calibri"/>
              </a:rPr>
              <a:t>+</a:t>
            </a:r>
            <a:r>
              <a:rPr lang="zh-CN" altLang="en-US" dirty="0">
                <a:solidFill>
                  <a:srgbClr val="000000"/>
                </a:solidFill>
                <a:latin typeface="微软雅黑" pitchFamily="34" charset="-122"/>
                <a:ea typeface="微软雅黑" pitchFamily="34" charset="-122"/>
                <a:cs typeface="Calibri"/>
              </a:rPr>
              <a:t>节目月包</a:t>
            </a:r>
            <a:r>
              <a:rPr lang="en-US" altLang="zh-CN" dirty="0">
                <a:solidFill>
                  <a:srgbClr val="000000"/>
                </a:solidFill>
                <a:latin typeface="微软雅黑" pitchFamily="34" charset="-122"/>
                <a:ea typeface="微软雅黑" pitchFamily="34" charset="-122"/>
                <a:cs typeface="Calibri"/>
              </a:rPr>
              <a:t>+</a:t>
            </a:r>
            <a:r>
              <a:rPr lang="zh-CN" altLang="en-US" dirty="0">
                <a:solidFill>
                  <a:srgbClr val="000000"/>
                </a:solidFill>
                <a:latin typeface="微软雅黑" pitchFamily="34" charset="-122"/>
                <a:ea typeface="微软雅黑" pitchFamily="34" charset="-122"/>
                <a:cs typeface="Calibri"/>
              </a:rPr>
              <a:t>点播</a:t>
            </a:r>
            <a:r>
              <a:rPr lang="en-US" altLang="zh-CN" dirty="0">
                <a:solidFill>
                  <a:srgbClr val="000000"/>
                </a:solidFill>
                <a:latin typeface="微软雅黑" pitchFamily="34" charset="-122"/>
                <a:ea typeface="微软雅黑" pitchFamily="34" charset="-122"/>
                <a:cs typeface="Calibri"/>
              </a:rPr>
              <a:t>+</a:t>
            </a:r>
            <a:r>
              <a:rPr lang="zh-CN" altLang="en-US" dirty="0">
                <a:solidFill>
                  <a:srgbClr val="000000"/>
                </a:solidFill>
                <a:latin typeface="微软雅黑" pitchFamily="34" charset="-122"/>
                <a:ea typeface="微软雅黑" pitchFamily="34" charset="-122"/>
                <a:cs typeface="Calibri"/>
              </a:rPr>
              <a:t>增值功能业务收入</a:t>
            </a:r>
          </a:p>
        </p:txBody>
      </p:sp>
    </p:spTree>
    <p:extLst>
      <p:ext uri="{BB962C8B-B14F-4D97-AF65-F5344CB8AC3E}">
        <p14:creationId xmlns:p14="http://schemas.microsoft.com/office/powerpoint/2010/main" val="3645394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8560" y="127823"/>
            <a:ext cx="5200153" cy="461665"/>
          </a:xfrm>
          <a:prstGeom prst="rect">
            <a:avLst/>
          </a:prstGeom>
        </p:spPr>
        <p:txBody>
          <a:bodyPr wrap="square">
            <a:spAutoFit/>
          </a:bodyPr>
          <a:lstStyle/>
          <a:p>
            <a:pPr algn="r" eaLnBrk="1" hangingPunct="1">
              <a:defRPr/>
            </a:pPr>
            <a:r>
              <a:rPr lang="zh-CN" altLang="en-US" sz="2400" dirty="0">
                <a:latin typeface="华文细黑" panose="02010600040101010101" pitchFamily="2" charset="-122"/>
                <a:ea typeface="华文细黑" panose="02010600040101010101" pitchFamily="2" charset="-122"/>
              </a:rPr>
              <a:t>目录</a:t>
            </a:r>
          </a:p>
        </p:txBody>
      </p:sp>
      <p:sp>
        <p:nvSpPr>
          <p:cNvPr id="4" name="Shape 79">
            <a:extLst>
              <a:ext uri="{FF2B5EF4-FFF2-40B4-BE49-F238E27FC236}">
                <a16:creationId xmlns:a16="http://schemas.microsoft.com/office/drawing/2014/main" id="{B31382F0-48B5-4E1E-9A8F-461EB0E7669B}"/>
              </a:ext>
            </a:extLst>
          </p:cNvPr>
          <p:cNvSpPr/>
          <p:nvPr/>
        </p:nvSpPr>
        <p:spPr>
          <a:xfrm rot="10800000">
            <a:off x="2058018" y="2656768"/>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5" name="Shape 80">
            <a:extLst>
              <a:ext uri="{FF2B5EF4-FFF2-40B4-BE49-F238E27FC236}">
                <a16:creationId xmlns:a16="http://schemas.microsoft.com/office/drawing/2014/main" id="{BE51C6C4-0115-46C6-8CA6-BC44C42766DC}"/>
              </a:ext>
            </a:extLst>
          </p:cNvPr>
          <p:cNvSpPr/>
          <p:nvPr/>
        </p:nvSpPr>
        <p:spPr>
          <a:xfrm rot="10800000">
            <a:off x="2058018" y="3306463"/>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6" name="Shape 84">
            <a:extLst>
              <a:ext uri="{FF2B5EF4-FFF2-40B4-BE49-F238E27FC236}">
                <a16:creationId xmlns:a16="http://schemas.microsoft.com/office/drawing/2014/main" id="{12F6A6B0-C893-4A8B-9D46-B5E2570E1250}"/>
              </a:ext>
            </a:extLst>
          </p:cNvPr>
          <p:cNvSpPr/>
          <p:nvPr/>
        </p:nvSpPr>
        <p:spPr>
          <a:xfrm>
            <a:off x="2802873" y="2723098"/>
            <a:ext cx="1615827"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背景及行业分析</a:t>
            </a:r>
            <a:endParaRPr dirty="0"/>
          </a:p>
        </p:txBody>
      </p:sp>
      <p:sp>
        <p:nvSpPr>
          <p:cNvPr id="7" name="Shape 85">
            <a:extLst>
              <a:ext uri="{FF2B5EF4-FFF2-40B4-BE49-F238E27FC236}">
                <a16:creationId xmlns:a16="http://schemas.microsoft.com/office/drawing/2014/main" id="{BE715732-88C3-47E8-87D6-2C842C7E699E}"/>
              </a:ext>
            </a:extLst>
          </p:cNvPr>
          <p:cNvSpPr/>
          <p:nvPr/>
        </p:nvSpPr>
        <p:spPr>
          <a:xfrm>
            <a:off x="2232643" y="2744398"/>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1</a:t>
            </a:r>
          </a:p>
        </p:txBody>
      </p:sp>
      <p:sp>
        <p:nvSpPr>
          <p:cNvPr id="8" name="Shape 86">
            <a:extLst>
              <a:ext uri="{FF2B5EF4-FFF2-40B4-BE49-F238E27FC236}">
                <a16:creationId xmlns:a16="http://schemas.microsoft.com/office/drawing/2014/main" id="{4C17DB6F-85E8-4D79-BC15-3C1C02AEAF4C}"/>
              </a:ext>
            </a:extLst>
          </p:cNvPr>
          <p:cNvSpPr/>
          <p:nvPr/>
        </p:nvSpPr>
        <p:spPr>
          <a:xfrm>
            <a:off x="2802873" y="3082508"/>
            <a:ext cx="2915285" cy="0"/>
          </a:xfrm>
          <a:prstGeom prst="line">
            <a:avLst/>
          </a:prstGeom>
          <a:ln w="12700">
            <a:solidFill>
              <a:srgbClr val="EA870E"/>
            </a:solidFill>
          </a:ln>
        </p:spPr>
        <p:txBody>
          <a:bodyPr lIns="0" tIns="0" rIns="0" bIns="0"/>
          <a:lstStyle/>
          <a:p>
            <a:pPr defTabSz="457200"/>
            <a:endParaRPr sz="1200">
              <a:latin typeface="+mn-lt"/>
              <a:ea typeface="+mn-ea"/>
              <a:cs typeface="+mn-cs"/>
            </a:endParaRPr>
          </a:p>
        </p:txBody>
      </p:sp>
      <p:sp>
        <p:nvSpPr>
          <p:cNvPr id="9" name="Shape 87">
            <a:extLst>
              <a:ext uri="{FF2B5EF4-FFF2-40B4-BE49-F238E27FC236}">
                <a16:creationId xmlns:a16="http://schemas.microsoft.com/office/drawing/2014/main" id="{79C1B569-E8B4-4C88-A815-F544764B0D03}"/>
              </a:ext>
            </a:extLst>
          </p:cNvPr>
          <p:cNvSpPr/>
          <p:nvPr/>
        </p:nvSpPr>
        <p:spPr>
          <a:xfrm>
            <a:off x="2802873" y="3349643"/>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解决方案</a:t>
            </a:r>
            <a:endParaRPr dirty="0"/>
          </a:p>
        </p:txBody>
      </p:sp>
      <p:sp>
        <p:nvSpPr>
          <p:cNvPr id="10" name="Shape 88">
            <a:extLst>
              <a:ext uri="{FF2B5EF4-FFF2-40B4-BE49-F238E27FC236}">
                <a16:creationId xmlns:a16="http://schemas.microsoft.com/office/drawing/2014/main" id="{47EE99F7-336C-4898-AAB9-7EE284F9E1C7}"/>
              </a:ext>
            </a:extLst>
          </p:cNvPr>
          <p:cNvSpPr/>
          <p:nvPr/>
        </p:nvSpPr>
        <p:spPr>
          <a:xfrm>
            <a:off x="2802873" y="3708418"/>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1" name="Shape 93">
            <a:extLst>
              <a:ext uri="{FF2B5EF4-FFF2-40B4-BE49-F238E27FC236}">
                <a16:creationId xmlns:a16="http://schemas.microsoft.com/office/drawing/2014/main" id="{459285B8-9738-458F-96B4-4AB7805313D9}"/>
              </a:ext>
            </a:extLst>
          </p:cNvPr>
          <p:cNvSpPr/>
          <p:nvPr/>
        </p:nvSpPr>
        <p:spPr>
          <a:xfrm>
            <a:off x="2223753" y="3394093"/>
            <a:ext cx="135255" cy="27686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2</a:t>
            </a:r>
            <a:r>
              <a:rPr lang="en-US" dirty="0">
                <a:solidFill>
                  <a:srgbClr val="FFFFFF"/>
                </a:solidFill>
              </a:rPr>
              <a:t>  </a:t>
            </a:r>
            <a:endParaRPr dirty="0">
              <a:solidFill>
                <a:srgbClr val="FFFFFF"/>
              </a:solidFill>
            </a:endParaRPr>
          </a:p>
        </p:txBody>
      </p:sp>
      <p:sp>
        <p:nvSpPr>
          <p:cNvPr id="12" name="Shape 80">
            <a:extLst>
              <a:ext uri="{FF2B5EF4-FFF2-40B4-BE49-F238E27FC236}">
                <a16:creationId xmlns:a16="http://schemas.microsoft.com/office/drawing/2014/main" id="{F744DF96-A053-4561-9559-BB5A018EBE0A}"/>
              </a:ext>
            </a:extLst>
          </p:cNvPr>
          <p:cNvSpPr/>
          <p:nvPr/>
        </p:nvSpPr>
        <p:spPr>
          <a:xfrm rot="10800000">
            <a:off x="2071353" y="3954646"/>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18001"/>
          </a:solidFill>
          <a:ln w="12700">
            <a:miter lim="400000"/>
          </a:ln>
        </p:spPr>
        <p:txBody>
          <a:bodyPr lIns="0" tIns="0" rIns="0" bIns="0" anchor="ctr"/>
          <a:lstStyle/>
          <a:p>
            <a:endParaRPr/>
          </a:p>
        </p:txBody>
      </p:sp>
      <p:sp>
        <p:nvSpPr>
          <p:cNvPr id="13" name="Shape 87">
            <a:extLst>
              <a:ext uri="{FF2B5EF4-FFF2-40B4-BE49-F238E27FC236}">
                <a16:creationId xmlns:a16="http://schemas.microsoft.com/office/drawing/2014/main" id="{CA62849B-06FD-4D3F-81F3-282FD6ACC8B3}"/>
              </a:ext>
            </a:extLst>
          </p:cNvPr>
          <p:cNvSpPr/>
          <p:nvPr/>
        </p:nvSpPr>
        <p:spPr>
          <a:xfrm>
            <a:off x="2816208" y="3997826"/>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产品介绍</a:t>
            </a:r>
            <a:endParaRPr dirty="0"/>
          </a:p>
        </p:txBody>
      </p:sp>
      <p:sp>
        <p:nvSpPr>
          <p:cNvPr id="14" name="Shape 88">
            <a:extLst>
              <a:ext uri="{FF2B5EF4-FFF2-40B4-BE49-F238E27FC236}">
                <a16:creationId xmlns:a16="http://schemas.microsoft.com/office/drawing/2014/main" id="{CAD3BC6F-E7CA-4F3B-887D-60CA9C6B9EB7}"/>
              </a:ext>
            </a:extLst>
          </p:cNvPr>
          <p:cNvSpPr/>
          <p:nvPr/>
        </p:nvSpPr>
        <p:spPr>
          <a:xfrm>
            <a:off x="2816208" y="4356601"/>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5" name="Shape 93">
            <a:extLst>
              <a:ext uri="{FF2B5EF4-FFF2-40B4-BE49-F238E27FC236}">
                <a16:creationId xmlns:a16="http://schemas.microsoft.com/office/drawing/2014/main" id="{18A857E6-39AC-4268-9E47-591B9C2391CC}"/>
              </a:ext>
            </a:extLst>
          </p:cNvPr>
          <p:cNvSpPr/>
          <p:nvPr/>
        </p:nvSpPr>
        <p:spPr>
          <a:xfrm>
            <a:off x="2237088" y="4042276"/>
            <a:ext cx="272510" cy="276999"/>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lang="en-US" altLang="zh-CN" dirty="0">
                <a:solidFill>
                  <a:srgbClr val="FFFFFF"/>
                </a:solidFill>
              </a:rPr>
              <a:t>3</a:t>
            </a:r>
            <a:r>
              <a:rPr lang="en-US" dirty="0">
                <a:solidFill>
                  <a:srgbClr val="FFFFFF"/>
                </a:solidFill>
              </a:rPr>
              <a:t>  </a:t>
            </a:r>
            <a:endParaRPr dirty="0">
              <a:solidFill>
                <a:srgbClr val="FFFFFF"/>
              </a:solidFill>
            </a:endParaRPr>
          </a:p>
        </p:txBody>
      </p:sp>
    </p:spTree>
    <p:extLst>
      <p:ext uri="{BB962C8B-B14F-4D97-AF65-F5344CB8AC3E}">
        <p14:creationId xmlns:p14="http://schemas.microsoft.com/office/powerpoint/2010/main" val="1748353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4B9C19-D6B5-411E-8DDB-8E3AF308619F}"/>
              </a:ext>
            </a:extLst>
          </p:cNvPr>
          <p:cNvGrpSpPr/>
          <p:nvPr/>
        </p:nvGrpSpPr>
        <p:grpSpPr>
          <a:xfrm>
            <a:off x="320625" y="959834"/>
            <a:ext cx="8365514" cy="3518000"/>
            <a:chOff x="266033" y="815040"/>
            <a:chExt cx="8365514" cy="3518000"/>
          </a:xfrm>
        </p:grpSpPr>
        <p:grpSp>
          <p:nvGrpSpPr>
            <p:cNvPr id="3" name="组合 2">
              <a:extLst>
                <a:ext uri="{FF2B5EF4-FFF2-40B4-BE49-F238E27FC236}">
                  <a16:creationId xmlns:a16="http://schemas.microsoft.com/office/drawing/2014/main" id="{D6C34651-6975-4497-8E2E-2B57D01FB82F}"/>
                </a:ext>
              </a:extLst>
            </p:cNvPr>
            <p:cNvGrpSpPr/>
            <p:nvPr/>
          </p:nvGrpSpPr>
          <p:grpSpPr>
            <a:xfrm>
              <a:off x="266033" y="2439770"/>
              <a:ext cx="723275" cy="1049794"/>
              <a:chOff x="334273" y="2480714"/>
              <a:chExt cx="723275" cy="1049794"/>
            </a:xfrm>
          </p:grpSpPr>
          <p:pic>
            <p:nvPicPr>
              <p:cNvPr id="87" name="Picture 4">
                <a:extLst>
                  <a:ext uri="{FF2B5EF4-FFF2-40B4-BE49-F238E27FC236}">
                    <a16:creationId xmlns:a16="http://schemas.microsoft.com/office/drawing/2014/main" id="{33A57366-4156-4043-8693-23E6478D10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067" y="2480714"/>
                <a:ext cx="5476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5">
                <a:extLst>
                  <a:ext uri="{FF2B5EF4-FFF2-40B4-BE49-F238E27FC236}">
                    <a16:creationId xmlns:a16="http://schemas.microsoft.com/office/drawing/2014/main" id="{73C5D38A-594B-4750-9649-560386611A20}"/>
                  </a:ext>
                </a:extLst>
              </p:cNvPr>
              <p:cNvSpPr txBox="1"/>
              <p:nvPr/>
            </p:nvSpPr>
            <p:spPr>
              <a:xfrm>
                <a:off x="334273" y="3222731"/>
                <a:ext cx="723275" cy="307777"/>
              </a:xfrm>
              <a:prstGeom prst="rect">
                <a:avLst/>
              </a:prstGeom>
              <a:noFill/>
            </p:spPr>
            <p:txBody>
              <a:bodyPr wrap="none" rtlCol="0">
                <a:spAutoFit/>
              </a:bodyPr>
              <a:lstStyle/>
              <a:p>
                <a:pPr algn="ctr"/>
                <a:r>
                  <a:rPr lang="zh-CN" altLang="en-US" sz="1400" b="1" dirty="0">
                    <a:latin typeface="华文细黑" panose="02010600040101010101" pitchFamily="2" charset="-122"/>
                    <a:ea typeface="华文细黑" panose="02010600040101010101" pitchFamily="2" charset="-122"/>
                  </a:rPr>
                  <a:t>运营商</a:t>
                </a:r>
              </a:p>
            </p:txBody>
          </p:sp>
        </p:grpSp>
        <p:grpSp>
          <p:nvGrpSpPr>
            <p:cNvPr id="4" name="组合 3">
              <a:extLst>
                <a:ext uri="{FF2B5EF4-FFF2-40B4-BE49-F238E27FC236}">
                  <a16:creationId xmlns:a16="http://schemas.microsoft.com/office/drawing/2014/main" id="{BD836534-1987-4644-AA1F-CA113327C805}"/>
                </a:ext>
              </a:extLst>
            </p:cNvPr>
            <p:cNvGrpSpPr/>
            <p:nvPr/>
          </p:nvGrpSpPr>
          <p:grpSpPr>
            <a:xfrm>
              <a:off x="586535" y="815040"/>
              <a:ext cx="8045012" cy="3518000"/>
              <a:chOff x="627479" y="815040"/>
              <a:chExt cx="8045012" cy="3518000"/>
            </a:xfrm>
          </p:grpSpPr>
          <p:sp>
            <p:nvSpPr>
              <p:cNvPr id="5" name="TextBox 53">
                <a:extLst>
                  <a:ext uri="{FF2B5EF4-FFF2-40B4-BE49-F238E27FC236}">
                    <a16:creationId xmlns:a16="http://schemas.microsoft.com/office/drawing/2014/main" id="{1B7EEB9F-DCC9-4633-A36C-5969849A491C}"/>
                  </a:ext>
                </a:extLst>
              </p:cNvPr>
              <p:cNvSpPr txBox="1"/>
              <p:nvPr/>
            </p:nvSpPr>
            <p:spPr>
              <a:xfrm>
                <a:off x="1686547" y="1267910"/>
                <a:ext cx="902811" cy="307777"/>
              </a:xfrm>
              <a:prstGeom prst="rect">
                <a:avLst/>
              </a:prstGeom>
              <a:noFill/>
            </p:spPr>
            <p:txBody>
              <a:bodyPr wrap="none" rtlCol="0">
                <a:spAutoFit/>
              </a:bodyPr>
              <a:lstStyle/>
              <a:p>
                <a:pPr algn="ctr"/>
                <a:r>
                  <a:rPr lang="zh-CN" altLang="en-US" sz="1400" b="1" dirty="0">
                    <a:latin typeface="华文细黑" panose="02010600040101010101" pitchFamily="2" charset="-122"/>
                    <a:ea typeface="华文细黑" panose="02010600040101010101" pitchFamily="2" charset="-122"/>
                  </a:rPr>
                  <a:t>行业客户</a:t>
                </a:r>
              </a:p>
            </p:txBody>
          </p:sp>
          <p:sp>
            <p:nvSpPr>
              <p:cNvPr id="6" name="左右箭头 1">
                <a:extLst>
                  <a:ext uri="{FF2B5EF4-FFF2-40B4-BE49-F238E27FC236}">
                    <a16:creationId xmlns:a16="http://schemas.microsoft.com/office/drawing/2014/main" id="{E8B89E94-24C1-48BF-B3D9-44B0D9C9B05D}"/>
                  </a:ext>
                </a:extLst>
              </p:cNvPr>
              <p:cNvSpPr/>
              <p:nvPr/>
            </p:nvSpPr>
            <p:spPr>
              <a:xfrm rot="19086617">
                <a:off x="627479" y="1687628"/>
                <a:ext cx="1296000" cy="519674"/>
              </a:xfrm>
              <a:prstGeom prst="leftRightArrow">
                <a:avLst/>
              </a:prstGeom>
              <a:solidFill>
                <a:srgbClr val="FFFFFF"/>
              </a:solidFill>
              <a:ln w="25400" cap="flat">
                <a:solidFill>
                  <a:srgbClr val="92D050"/>
                </a:solidFill>
                <a:prstDash val="sys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1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沟通运营内容</a:t>
                </a:r>
              </a:p>
            </p:txBody>
          </p:sp>
          <p:sp>
            <p:nvSpPr>
              <p:cNvPr id="7" name="右箭头 56">
                <a:extLst>
                  <a:ext uri="{FF2B5EF4-FFF2-40B4-BE49-F238E27FC236}">
                    <a16:creationId xmlns:a16="http://schemas.microsoft.com/office/drawing/2014/main" id="{A4A89B4B-5106-4141-BEA1-5E99B72B0D26}"/>
                  </a:ext>
                </a:extLst>
              </p:cNvPr>
              <p:cNvSpPr/>
              <p:nvPr/>
            </p:nvSpPr>
            <p:spPr>
              <a:xfrm>
                <a:off x="934717" y="2406964"/>
                <a:ext cx="1219122" cy="550243"/>
              </a:xfrm>
              <a:prstGeom prst="rightArrow">
                <a:avLst/>
              </a:prstGeom>
              <a:solidFill>
                <a:schemeClr val="accent3">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微软雅黑" pitchFamily="34" charset="-122"/>
                    <a:ea typeface="微软雅黑" pitchFamily="34" charset="-122"/>
                    <a:sym typeface="Calibri"/>
                  </a:rPr>
                  <a:t>运营</a:t>
                </a:r>
              </a:p>
            </p:txBody>
          </p:sp>
          <p:grpSp>
            <p:nvGrpSpPr>
              <p:cNvPr id="8" name="组合 7">
                <a:extLst>
                  <a:ext uri="{FF2B5EF4-FFF2-40B4-BE49-F238E27FC236}">
                    <a16:creationId xmlns:a16="http://schemas.microsoft.com/office/drawing/2014/main" id="{903B3C40-D922-4822-8DF9-15EC6B3776AD}"/>
                  </a:ext>
                </a:extLst>
              </p:cNvPr>
              <p:cNvGrpSpPr/>
              <p:nvPr/>
            </p:nvGrpSpPr>
            <p:grpSpPr>
              <a:xfrm>
                <a:off x="1947575" y="2359438"/>
                <a:ext cx="2303463" cy="768187"/>
                <a:chOff x="2070407" y="2591454"/>
                <a:chExt cx="2303463" cy="768187"/>
              </a:xfrm>
            </p:grpSpPr>
            <p:grpSp>
              <p:nvGrpSpPr>
                <p:cNvPr id="40" name="Group 7">
                  <a:extLst>
                    <a:ext uri="{FF2B5EF4-FFF2-40B4-BE49-F238E27FC236}">
                      <a16:creationId xmlns:a16="http://schemas.microsoft.com/office/drawing/2014/main" id="{7BE0F7DF-12FD-4142-8610-BDB0D5B4F93D}"/>
                    </a:ext>
                  </a:extLst>
                </p:cNvPr>
                <p:cNvGrpSpPr>
                  <a:grpSpLocks/>
                </p:cNvGrpSpPr>
                <p:nvPr/>
              </p:nvGrpSpPr>
              <p:grpSpPr bwMode="auto">
                <a:xfrm>
                  <a:off x="2070407" y="2591454"/>
                  <a:ext cx="2303463" cy="738187"/>
                  <a:chOff x="1487" y="1392"/>
                  <a:chExt cx="1248" cy="570"/>
                </a:xfrm>
              </p:grpSpPr>
              <p:sp>
                <p:nvSpPr>
                  <p:cNvPr id="42" name="AutoShape 8">
                    <a:extLst>
                      <a:ext uri="{FF2B5EF4-FFF2-40B4-BE49-F238E27FC236}">
                        <a16:creationId xmlns:a16="http://schemas.microsoft.com/office/drawing/2014/main" id="{66968044-3589-4BF3-899D-74344975C967}"/>
                      </a:ext>
                    </a:extLst>
                  </p:cNvPr>
                  <p:cNvSpPr>
                    <a:spLocks noChangeArrowheads="1"/>
                  </p:cNvSpPr>
                  <p:nvPr/>
                </p:nvSpPr>
                <p:spPr bwMode="auto">
                  <a:xfrm>
                    <a:off x="1487" y="1521"/>
                    <a:ext cx="1248" cy="441"/>
                  </a:xfrm>
                  <a:prstGeom prst="parallelogram">
                    <a:avLst>
                      <a:gd name="adj" fmla="val 78691"/>
                    </a:avLst>
                  </a:prstGeom>
                  <a:solidFill>
                    <a:srgbClr val="DDDDDD"/>
                  </a:solidFill>
                  <a:ln w="9525">
                    <a:noFill/>
                    <a:miter lim="800000"/>
                    <a:headEnd/>
                    <a:tailEnd/>
                  </a:ln>
                  <a:effectLst>
                    <a:outerShdw dist="40161" dir="4293903" algn="ctr" rotWithShape="0">
                      <a:schemeClr val="bg2"/>
                    </a:outerShdw>
                  </a:effectLst>
                </p:spPr>
                <p:txBody>
                  <a:bodyPr anchor="ctr">
                    <a:spAutoFit/>
                  </a:bodyPr>
                  <a:lstStyle/>
                  <a:p>
                    <a:pPr algn="l" latinLnBrk="0">
                      <a:defRPr/>
                    </a:pPr>
                    <a:endParaRPr lang="zh-CN" altLang="en-US" b="0" dirty="0">
                      <a:solidFill>
                        <a:schemeClr val="tx1"/>
                      </a:solidFill>
                      <a:ea typeface="华文细黑" pitchFamily="2" charset="-122"/>
                    </a:endParaRPr>
                  </a:p>
                </p:txBody>
              </p:sp>
              <p:sp>
                <p:nvSpPr>
                  <p:cNvPr id="43" name="Line 9">
                    <a:extLst>
                      <a:ext uri="{FF2B5EF4-FFF2-40B4-BE49-F238E27FC236}">
                        <a16:creationId xmlns:a16="http://schemas.microsoft.com/office/drawing/2014/main" id="{ED5F40A1-9E16-4781-B566-47C0AB9C416F}"/>
                      </a:ext>
                    </a:extLst>
                  </p:cNvPr>
                  <p:cNvSpPr>
                    <a:spLocks noChangeShapeType="1"/>
                  </p:cNvSpPr>
                  <p:nvPr/>
                </p:nvSpPr>
                <p:spPr bwMode="auto">
                  <a:xfrm>
                    <a:off x="1680" y="1739"/>
                    <a:ext cx="5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0">
                    <a:extLst>
                      <a:ext uri="{FF2B5EF4-FFF2-40B4-BE49-F238E27FC236}">
                        <a16:creationId xmlns:a16="http://schemas.microsoft.com/office/drawing/2014/main" id="{DDB6545F-C74C-4911-84C6-5177D0AB125B}"/>
                      </a:ext>
                    </a:extLst>
                  </p:cNvPr>
                  <p:cNvSpPr>
                    <a:spLocks noChangeShapeType="1"/>
                  </p:cNvSpPr>
                  <p:nvPr/>
                </p:nvSpPr>
                <p:spPr bwMode="auto">
                  <a:xfrm flipH="1">
                    <a:off x="1807" y="1632"/>
                    <a:ext cx="65" cy="1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1">
                    <a:extLst>
                      <a:ext uri="{FF2B5EF4-FFF2-40B4-BE49-F238E27FC236}">
                        <a16:creationId xmlns:a16="http://schemas.microsoft.com/office/drawing/2014/main" id="{015A981F-8A6E-47A0-B517-F44C07EC7653}"/>
                      </a:ext>
                    </a:extLst>
                  </p:cNvPr>
                  <p:cNvSpPr>
                    <a:spLocks noChangeShapeType="1"/>
                  </p:cNvSpPr>
                  <p:nvPr/>
                </p:nvSpPr>
                <p:spPr bwMode="auto">
                  <a:xfrm flipV="1">
                    <a:off x="2064" y="1628"/>
                    <a:ext cx="52"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 name="Group 12">
                    <a:extLst>
                      <a:ext uri="{FF2B5EF4-FFF2-40B4-BE49-F238E27FC236}">
                        <a16:creationId xmlns:a16="http://schemas.microsoft.com/office/drawing/2014/main" id="{B118A637-BDD1-42AF-83A4-097079DE8082}"/>
                      </a:ext>
                    </a:extLst>
                  </p:cNvPr>
                  <p:cNvGrpSpPr>
                    <a:grpSpLocks/>
                  </p:cNvGrpSpPr>
                  <p:nvPr/>
                </p:nvGrpSpPr>
                <p:grpSpPr bwMode="auto">
                  <a:xfrm>
                    <a:off x="1776" y="1474"/>
                    <a:ext cx="166" cy="216"/>
                    <a:chOff x="2976" y="3264"/>
                    <a:chExt cx="720" cy="577"/>
                  </a:xfrm>
                </p:grpSpPr>
                <p:grpSp>
                  <p:nvGrpSpPr>
                    <p:cNvPr id="69" name="Group 13">
                      <a:extLst>
                        <a:ext uri="{FF2B5EF4-FFF2-40B4-BE49-F238E27FC236}">
                          <a16:creationId xmlns:a16="http://schemas.microsoft.com/office/drawing/2014/main" id="{F5B0E2A7-DBBD-4535-832C-7875BEB74EA4}"/>
                        </a:ext>
                      </a:extLst>
                    </p:cNvPr>
                    <p:cNvGrpSpPr>
                      <a:grpSpLocks/>
                    </p:cNvGrpSpPr>
                    <p:nvPr/>
                  </p:nvGrpSpPr>
                  <p:grpSpPr bwMode="auto">
                    <a:xfrm>
                      <a:off x="2976" y="3616"/>
                      <a:ext cx="720" cy="225"/>
                      <a:chOff x="2304" y="2166"/>
                      <a:chExt cx="288" cy="90"/>
                    </a:xfrm>
                  </p:grpSpPr>
                  <p:sp>
                    <p:nvSpPr>
                      <p:cNvPr id="85" name="Oval 14">
                        <a:extLst>
                          <a:ext uri="{FF2B5EF4-FFF2-40B4-BE49-F238E27FC236}">
                            <a16:creationId xmlns:a16="http://schemas.microsoft.com/office/drawing/2014/main" id="{C3C983F7-7711-4167-94F7-9DD76A33F8BB}"/>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86" name="Oval 15">
                        <a:extLst>
                          <a:ext uri="{FF2B5EF4-FFF2-40B4-BE49-F238E27FC236}">
                            <a16:creationId xmlns:a16="http://schemas.microsoft.com/office/drawing/2014/main" id="{6741FBFE-B1B4-4DCF-8579-977503E2FB32}"/>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0" name="Group 16">
                      <a:extLst>
                        <a:ext uri="{FF2B5EF4-FFF2-40B4-BE49-F238E27FC236}">
                          <a16:creationId xmlns:a16="http://schemas.microsoft.com/office/drawing/2014/main" id="{42E3BF3B-8B6E-44E1-A939-7183207AA38D}"/>
                        </a:ext>
                      </a:extLst>
                    </p:cNvPr>
                    <p:cNvGrpSpPr>
                      <a:grpSpLocks/>
                    </p:cNvGrpSpPr>
                    <p:nvPr/>
                  </p:nvGrpSpPr>
                  <p:grpSpPr bwMode="auto">
                    <a:xfrm>
                      <a:off x="2976" y="3552"/>
                      <a:ext cx="720" cy="225"/>
                      <a:chOff x="2304" y="2166"/>
                      <a:chExt cx="288" cy="90"/>
                    </a:xfrm>
                  </p:grpSpPr>
                  <p:sp>
                    <p:nvSpPr>
                      <p:cNvPr id="83" name="Oval 17">
                        <a:extLst>
                          <a:ext uri="{FF2B5EF4-FFF2-40B4-BE49-F238E27FC236}">
                            <a16:creationId xmlns:a16="http://schemas.microsoft.com/office/drawing/2014/main" id="{0C0E619B-26EA-41BF-9668-B82A6CD5DD52}"/>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84" name="Oval 18">
                        <a:extLst>
                          <a:ext uri="{FF2B5EF4-FFF2-40B4-BE49-F238E27FC236}">
                            <a16:creationId xmlns:a16="http://schemas.microsoft.com/office/drawing/2014/main" id="{F01DFCB5-AA95-4E56-81C2-5AE77FBB2F7C}"/>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1" name="Group 19">
                      <a:extLst>
                        <a:ext uri="{FF2B5EF4-FFF2-40B4-BE49-F238E27FC236}">
                          <a16:creationId xmlns:a16="http://schemas.microsoft.com/office/drawing/2014/main" id="{674B41EE-C56C-4EF5-9459-91BD487EA3CB}"/>
                        </a:ext>
                      </a:extLst>
                    </p:cNvPr>
                    <p:cNvGrpSpPr>
                      <a:grpSpLocks/>
                    </p:cNvGrpSpPr>
                    <p:nvPr/>
                  </p:nvGrpSpPr>
                  <p:grpSpPr bwMode="auto">
                    <a:xfrm>
                      <a:off x="2976" y="3489"/>
                      <a:ext cx="720" cy="225"/>
                      <a:chOff x="2304" y="2166"/>
                      <a:chExt cx="288" cy="90"/>
                    </a:xfrm>
                  </p:grpSpPr>
                  <p:sp>
                    <p:nvSpPr>
                      <p:cNvPr id="81" name="Oval 20">
                        <a:extLst>
                          <a:ext uri="{FF2B5EF4-FFF2-40B4-BE49-F238E27FC236}">
                            <a16:creationId xmlns:a16="http://schemas.microsoft.com/office/drawing/2014/main" id="{8F8E9BFC-F9EE-49DA-843F-3728B2A127EB}"/>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82" name="Oval 21">
                        <a:extLst>
                          <a:ext uri="{FF2B5EF4-FFF2-40B4-BE49-F238E27FC236}">
                            <a16:creationId xmlns:a16="http://schemas.microsoft.com/office/drawing/2014/main" id="{4FE0CC3C-F7FC-44BE-AAF1-B64C7212D4D7}"/>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2" name="Group 22">
                      <a:extLst>
                        <a:ext uri="{FF2B5EF4-FFF2-40B4-BE49-F238E27FC236}">
                          <a16:creationId xmlns:a16="http://schemas.microsoft.com/office/drawing/2014/main" id="{F20E200C-1BFD-4F3D-AA35-1A928BD5AA86}"/>
                        </a:ext>
                      </a:extLst>
                    </p:cNvPr>
                    <p:cNvGrpSpPr>
                      <a:grpSpLocks/>
                    </p:cNvGrpSpPr>
                    <p:nvPr/>
                  </p:nvGrpSpPr>
                  <p:grpSpPr bwMode="auto">
                    <a:xfrm>
                      <a:off x="2976" y="3419"/>
                      <a:ext cx="720" cy="225"/>
                      <a:chOff x="2304" y="2166"/>
                      <a:chExt cx="288" cy="90"/>
                    </a:xfrm>
                  </p:grpSpPr>
                  <p:sp>
                    <p:nvSpPr>
                      <p:cNvPr id="79" name="Oval 23">
                        <a:extLst>
                          <a:ext uri="{FF2B5EF4-FFF2-40B4-BE49-F238E27FC236}">
                            <a16:creationId xmlns:a16="http://schemas.microsoft.com/office/drawing/2014/main" id="{B9A074DD-7C4F-4D34-A65E-E9EC24102566}"/>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80" name="Oval 24">
                        <a:extLst>
                          <a:ext uri="{FF2B5EF4-FFF2-40B4-BE49-F238E27FC236}">
                            <a16:creationId xmlns:a16="http://schemas.microsoft.com/office/drawing/2014/main" id="{5D98072B-B161-4FEC-9651-F326F8BD6B45}"/>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3" name="Group 25">
                      <a:extLst>
                        <a:ext uri="{FF2B5EF4-FFF2-40B4-BE49-F238E27FC236}">
                          <a16:creationId xmlns:a16="http://schemas.microsoft.com/office/drawing/2014/main" id="{E9620C75-F759-4859-80F7-C58534392C72}"/>
                        </a:ext>
                      </a:extLst>
                    </p:cNvPr>
                    <p:cNvGrpSpPr>
                      <a:grpSpLocks/>
                    </p:cNvGrpSpPr>
                    <p:nvPr/>
                  </p:nvGrpSpPr>
                  <p:grpSpPr bwMode="auto">
                    <a:xfrm>
                      <a:off x="2976" y="3349"/>
                      <a:ext cx="720" cy="225"/>
                      <a:chOff x="2304" y="2166"/>
                      <a:chExt cx="288" cy="90"/>
                    </a:xfrm>
                  </p:grpSpPr>
                  <p:sp>
                    <p:nvSpPr>
                      <p:cNvPr id="77" name="Oval 26">
                        <a:extLst>
                          <a:ext uri="{FF2B5EF4-FFF2-40B4-BE49-F238E27FC236}">
                            <a16:creationId xmlns:a16="http://schemas.microsoft.com/office/drawing/2014/main" id="{C5B55AD6-6638-4ECA-8D60-C718B4A55006}"/>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78" name="Oval 27">
                        <a:extLst>
                          <a:ext uri="{FF2B5EF4-FFF2-40B4-BE49-F238E27FC236}">
                            <a16:creationId xmlns:a16="http://schemas.microsoft.com/office/drawing/2014/main" id="{3312BAD7-1CEC-4F9C-B819-962DD6F62E39}"/>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nvGrpSpPr>
                    <p:cNvPr id="74" name="Group 28">
                      <a:extLst>
                        <a:ext uri="{FF2B5EF4-FFF2-40B4-BE49-F238E27FC236}">
                          <a16:creationId xmlns:a16="http://schemas.microsoft.com/office/drawing/2014/main" id="{1249C614-757D-4B5C-88F2-4271B3ED1A51}"/>
                        </a:ext>
                      </a:extLst>
                    </p:cNvPr>
                    <p:cNvGrpSpPr>
                      <a:grpSpLocks/>
                    </p:cNvGrpSpPr>
                    <p:nvPr/>
                  </p:nvGrpSpPr>
                  <p:grpSpPr bwMode="auto">
                    <a:xfrm>
                      <a:off x="2976" y="3264"/>
                      <a:ext cx="720" cy="225"/>
                      <a:chOff x="2304" y="2112"/>
                      <a:chExt cx="288" cy="90"/>
                    </a:xfrm>
                  </p:grpSpPr>
                  <p:sp>
                    <p:nvSpPr>
                      <p:cNvPr id="75" name="Oval 29">
                        <a:extLst>
                          <a:ext uri="{FF2B5EF4-FFF2-40B4-BE49-F238E27FC236}">
                            <a16:creationId xmlns:a16="http://schemas.microsoft.com/office/drawing/2014/main" id="{523F741B-875F-4A69-8F96-A0D2FE2B2897}"/>
                          </a:ext>
                        </a:extLst>
                      </p:cNvPr>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76" name="Oval 30">
                        <a:extLst>
                          <a:ext uri="{FF2B5EF4-FFF2-40B4-BE49-F238E27FC236}">
                            <a16:creationId xmlns:a16="http://schemas.microsoft.com/office/drawing/2014/main" id="{37DEC9BF-9B2B-48D8-96DF-7C0E29C342DB}"/>
                          </a:ext>
                        </a:extLst>
                      </p:cNvPr>
                      <p:cNvSpPr>
                        <a:spLocks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grpSp>
              </p:grpSp>
              <p:grpSp>
                <p:nvGrpSpPr>
                  <p:cNvPr id="47" name="Group 31">
                    <a:extLst>
                      <a:ext uri="{FF2B5EF4-FFF2-40B4-BE49-F238E27FC236}">
                        <a16:creationId xmlns:a16="http://schemas.microsoft.com/office/drawing/2014/main" id="{9A0C1F74-14C3-439E-B492-21FD8B83FD7A}"/>
                      </a:ext>
                    </a:extLst>
                  </p:cNvPr>
                  <p:cNvGrpSpPr>
                    <a:grpSpLocks/>
                  </p:cNvGrpSpPr>
                  <p:nvPr/>
                </p:nvGrpSpPr>
                <p:grpSpPr bwMode="auto">
                  <a:xfrm>
                    <a:off x="2208" y="1392"/>
                    <a:ext cx="385" cy="402"/>
                    <a:chOff x="3960" y="12396"/>
                    <a:chExt cx="614" cy="690"/>
                  </a:xfrm>
                </p:grpSpPr>
                <p:pic>
                  <p:nvPicPr>
                    <p:cNvPr id="67" name="Picture 32" descr="server">
                      <a:extLst>
                        <a:ext uri="{FF2B5EF4-FFF2-40B4-BE49-F238E27FC236}">
                          <a16:creationId xmlns:a16="http://schemas.microsoft.com/office/drawing/2014/main" id="{1492B19F-BD9D-4C21-BAD8-0DF9EC8E1B5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6" y="12396"/>
                      <a:ext cx="408"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33" descr="PC Blue">
                      <a:extLst>
                        <a:ext uri="{FF2B5EF4-FFF2-40B4-BE49-F238E27FC236}">
                          <a16:creationId xmlns:a16="http://schemas.microsoft.com/office/drawing/2014/main" id="{8E903655-DAA5-4626-8874-46F3661560C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0" y="12710"/>
                      <a:ext cx="36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34">
                    <a:extLst>
                      <a:ext uri="{FF2B5EF4-FFF2-40B4-BE49-F238E27FC236}">
                        <a16:creationId xmlns:a16="http://schemas.microsoft.com/office/drawing/2014/main" id="{453259BB-A32B-453F-A767-0419BC14B011}"/>
                      </a:ext>
                    </a:extLst>
                  </p:cNvPr>
                  <p:cNvGrpSpPr>
                    <a:grpSpLocks/>
                  </p:cNvGrpSpPr>
                  <p:nvPr/>
                </p:nvGrpSpPr>
                <p:grpSpPr bwMode="auto">
                  <a:xfrm>
                    <a:off x="2012" y="1536"/>
                    <a:ext cx="176" cy="208"/>
                    <a:chOff x="430" y="3358"/>
                    <a:chExt cx="434" cy="470"/>
                  </a:xfrm>
                </p:grpSpPr>
                <p:grpSp>
                  <p:nvGrpSpPr>
                    <p:cNvPr id="49" name="Group 35">
                      <a:extLst>
                        <a:ext uri="{FF2B5EF4-FFF2-40B4-BE49-F238E27FC236}">
                          <a16:creationId xmlns:a16="http://schemas.microsoft.com/office/drawing/2014/main" id="{99F1E396-DE25-468D-9FCE-A9E830B25B59}"/>
                        </a:ext>
                      </a:extLst>
                    </p:cNvPr>
                    <p:cNvGrpSpPr>
                      <a:grpSpLocks/>
                    </p:cNvGrpSpPr>
                    <p:nvPr/>
                  </p:nvGrpSpPr>
                  <p:grpSpPr bwMode="auto">
                    <a:xfrm>
                      <a:off x="430" y="3593"/>
                      <a:ext cx="434" cy="235"/>
                      <a:chOff x="426" y="277"/>
                      <a:chExt cx="1494" cy="383"/>
                    </a:xfrm>
                  </p:grpSpPr>
                  <p:sp>
                    <p:nvSpPr>
                      <p:cNvPr id="65" name="Oval 36">
                        <a:extLst>
                          <a:ext uri="{FF2B5EF4-FFF2-40B4-BE49-F238E27FC236}">
                            <a16:creationId xmlns:a16="http://schemas.microsoft.com/office/drawing/2014/main" id="{F11BF54A-2812-4F15-A1E2-C32F0A53DC77}"/>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66" name="Oval 37">
                        <a:extLst>
                          <a:ext uri="{FF2B5EF4-FFF2-40B4-BE49-F238E27FC236}">
                            <a16:creationId xmlns:a16="http://schemas.microsoft.com/office/drawing/2014/main" id="{F80C3A67-1AE7-4AD6-B0FC-F6BCEA2C9AF3}"/>
                          </a:ext>
                        </a:extLst>
                      </p:cNvPr>
                      <p:cNvSpPr>
                        <a:spLocks noChangeArrowheads="1"/>
                      </p:cNvSpPr>
                      <p:nvPr/>
                    </p:nvSpPr>
                    <p:spPr bwMode="auto">
                      <a:xfrm>
                        <a:off x="430" y="276"/>
                        <a:ext cx="1497" cy="348"/>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0" name="Group 38">
                      <a:extLst>
                        <a:ext uri="{FF2B5EF4-FFF2-40B4-BE49-F238E27FC236}">
                          <a16:creationId xmlns:a16="http://schemas.microsoft.com/office/drawing/2014/main" id="{58488BC7-AAFB-4B9D-9567-DBB6D6A6D710}"/>
                        </a:ext>
                      </a:extLst>
                    </p:cNvPr>
                    <p:cNvGrpSpPr>
                      <a:grpSpLocks/>
                    </p:cNvGrpSpPr>
                    <p:nvPr/>
                  </p:nvGrpSpPr>
                  <p:grpSpPr bwMode="auto">
                    <a:xfrm>
                      <a:off x="430" y="3541"/>
                      <a:ext cx="434" cy="238"/>
                      <a:chOff x="426" y="271"/>
                      <a:chExt cx="1494" cy="389"/>
                    </a:xfrm>
                  </p:grpSpPr>
                  <p:sp>
                    <p:nvSpPr>
                      <p:cNvPr id="63" name="Oval 39">
                        <a:extLst>
                          <a:ext uri="{FF2B5EF4-FFF2-40B4-BE49-F238E27FC236}">
                            <a16:creationId xmlns:a16="http://schemas.microsoft.com/office/drawing/2014/main" id="{E7BA70CD-DA37-44E2-B52C-E0549F0D4731}"/>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64" name="Oval 40">
                        <a:extLst>
                          <a:ext uri="{FF2B5EF4-FFF2-40B4-BE49-F238E27FC236}">
                            <a16:creationId xmlns:a16="http://schemas.microsoft.com/office/drawing/2014/main" id="{012C4DB0-6465-493F-9D4E-86E5C2CB88B7}"/>
                          </a:ext>
                        </a:extLst>
                      </p:cNvPr>
                      <p:cNvSpPr>
                        <a:spLocks noChangeArrowheads="1"/>
                      </p:cNvSpPr>
                      <p:nvPr/>
                    </p:nvSpPr>
                    <p:spPr bwMode="auto">
                      <a:xfrm>
                        <a:off x="430" y="269"/>
                        <a:ext cx="1497" cy="353"/>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1" name="Group 41">
                      <a:extLst>
                        <a:ext uri="{FF2B5EF4-FFF2-40B4-BE49-F238E27FC236}">
                          <a16:creationId xmlns:a16="http://schemas.microsoft.com/office/drawing/2014/main" id="{A2F85B99-0F6B-4EDF-9AE8-230174F574D8}"/>
                        </a:ext>
                      </a:extLst>
                    </p:cNvPr>
                    <p:cNvGrpSpPr>
                      <a:grpSpLocks/>
                    </p:cNvGrpSpPr>
                    <p:nvPr/>
                  </p:nvGrpSpPr>
                  <p:grpSpPr bwMode="auto">
                    <a:xfrm>
                      <a:off x="430" y="3504"/>
                      <a:ext cx="434" cy="228"/>
                      <a:chOff x="426" y="288"/>
                      <a:chExt cx="1494" cy="372"/>
                    </a:xfrm>
                  </p:grpSpPr>
                  <p:sp>
                    <p:nvSpPr>
                      <p:cNvPr id="61" name="Oval 42">
                        <a:extLst>
                          <a:ext uri="{FF2B5EF4-FFF2-40B4-BE49-F238E27FC236}">
                            <a16:creationId xmlns:a16="http://schemas.microsoft.com/office/drawing/2014/main" id="{C37CE2C8-E569-46B7-BE2F-561B233B39EF}"/>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62" name="Oval 43">
                        <a:extLst>
                          <a:ext uri="{FF2B5EF4-FFF2-40B4-BE49-F238E27FC236}">
                            <a16:creationId xmlns:a16="http://schemas.microsoft.com/office/drawing/2014/main" id="{10F5B9B1-08DA-4594-AFBF-1BA7887595CA}"/>
                          </a:ext>
                        </a:extLst>
                      </p:cNvPr>
                      <p:cNvSpPr>
                        <a:spLocks noChangeArrowheads="1"/>
                      </p:cNvSpPr>
                      <p:nvPr/>
                    </p:nvSpPr>
                    <p:spPr bwMode="auto">
                      <a:xfrm>
                        <a:off x="430" y="287"/>
                        <a:ext cx="1497" cy="312"/>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2" name="Group 44">
                      <a:extLst>
                        <a:ext uri="{FF2B5EF4-FFF2-40B4-BE49-F238E27FC236}">
                          <a16:creationId xmlns:a16="http://schemas.microsoft.com/office/drawing/2014/main" id="{B0056921-141F-439E-B803-B08A7003A692}"/>
                        </a:ext>
                      </a:extLst>
                    </p:cNvPr>
                    <p:cNvGrpSpPr>
                      <a:grpSpLocks/>
                    </p:cNvGrpSpPr>
                    <p:nvPr/>
                  </p:nvGrpSpPr>
                  <p:grpSpPr bwMode="auto">
                    <a:xfrm>
                      <a:off x="430" y="3448"/>
                      <a:ext cx="434" cy="235"/>
                      <a:chOff x="426" y="276"/>
                      <a:chExt cx="1494" cy="384"/>
                    </a:xfrm>
                  </p:grpSpPr>
                  <p:sp>
                    <p:nvSpPr>
                      <p:cNvPr id="59" name="Oval 45">
                        <a:extLst>
                          <a:ext uri="{FF2B5EF4-FFF2-40B4-BE49-F238E27FC236}">
                            <a16:creationId xmlns:a16="http://schemas.microsoft.com/office/drawing/2014/main" id="{11401687-A09C-4EAD-A422-E1A154BB7461}"/>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60" name="Oval 46">
                        <a:extLst>
                          <a:ext uri="{FF2B5EF4-FFF2-40B4-BE49-F238E27FC236}">
                            <a16:creationId xmlns:a16="http://schemas.microsoft.com/office/drawing/2014/main" id="{4BCCB66F-6341-476C-BFBF-68101DB5FEF1}"/>
                          </a:ext>
                        </a:extLst>
                      </p:cNvPr>
                      <p:cNvSpPr>
                        <a:spLocks noChangeArrowheads="1"/>
                      </p:cNvSpPr>
                      <p:nvPr/>
                    </p:nvSpPr>
                    <p:spPr bwMode="auto">
                      <a:xfrm>
                        <a:off x="430" y="276"/>
                        <a:ext cx="1497" cy="353"/>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3" name="Group 47">
                      <a:extLst>
                        <a:ext uri="{FF2B5EF4-FFF2-40B4-BE49-F238E27FC236}">
                          <a16:creationId xmlns:a16="http://schemas.microsoft.com/office/drawing/2014/main" id="{8F08871C-F578-4771-AEA9-875543C692EF}"/>
                        </a:ext>
                      </a:extLst>
                    </p:cNvPr>
                    <p:cNvGrpSpPr>
                      <a:grpSpLocks/>
                    </p:cNvGrpSpPr>
                    <p:nvPr/>
                  </p:nvGrpSpPr>
                  <p:grpSpPr bwMode="auto">
                    <a:xfrm>
                      <a:off x="430" y="3389"/>
                      <a:ext cx="434" cy="248"/>
                      <a:chOff x="426" y="256"/>
                      <a:chExt cx="1494" cy="404"/>
                    </a:xfrm>
                  </p:grpSpPr>
                  <p:sp>
                    <p:nvSpPr>
                      <p:cNvPr id="57" name="Oval 48">
                        <a:extLst>
                          <a:ext uri="{FF2B5EF4-FFF2-40B4-BE49-F238E27FC236}">
                            <a16:creationId xmlns:a16="http://schemas.microsoft.com/office/drawing/2014/main" id="{D60CCE81-C2A8-4E42-85A8-E083CB811714}"/>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58" name="Oval 49">
                        <a:extLst>
                          <a:ext uri="{FF2B5EF4-FFF2-40B4-BE49-F238E27FC236}">
                            <a16:creationId xmlns:a16="http://schemas.microsoft.com/office/drawing/2014/main" id="{4977F356-A174-46C3-8D3B-379E969A5C08}"/>
                          </a:ext>
                        </a:extLst>
                      </p:cNvPr>
                      <p:cNvSpPr>
                        <a:spLocks noChangeArrowheads="1"/>
                      </p:cNvSpPr>
                      <p:nvPr/>
                    </p:nvSpPr>
                    <p:spPr bwMode="auto">
                      <a:xfrm>
                        <a:off x="430" y="244"/>
                        <a:ext cx="1497" cy="370"/>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nvGrpSpPr>
                    <p:cNvPr id="54" name="Group 50">
                      <a:extLst>
                        <a:ext uri="{FF2B5EF4-FFF2-40B4-BE49-F238E27FC236}">
                          <a16:creationId xmlns:a16="http://schemas.microsoft.com/office/drawing/2014/main" id="{45E74559-B23C-4E5E-9E40-81E8F58550B9}"/>
                        </a:ext>
                      </a:extLst>
                    </p:cNvPr>
                    <p:cNvGrpSpPr>
                      <a:grpSpLocks/>
                    </p:cNvGrpSpPr>
                    <p:nvPr/>
                  </p:nvGrpSpPr>
                  <p:grpSpPr bwMode="auto">
                    <a:xfrm>
                      <a:off x="430" y="3358"/>
                      <a:ext cx="434" cy="230"/>
                      <a:chOff x="426" y="285"/>
                      <a:chExt cx="1494" cy="375"/>
                    </a:xfrm>
                  </p:grpSpPr>
                  <p:sp>
                    <p:nvSpPr>
                      <p:cNvPr id="55" name="Oval 51">
                        <a:extLst>
                          <a:ext uri="{FF2B5EF4-FFF2-40B4-BE49-F238E27FC236}">
                            <a16:creationId xmlns:a16="http://schemas.microsoft.com/office/drawing/2014/main" id="{BCAC89CF-4EF3-4B25-9799-F1E7658C71A1}"/>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l" latinLnBrk="0"/>
                        <a:endParaRPr lang="zh-CN" altLang="en-US" b="0">
                          <a:solidFill>
                            <a:schemeClr val="tx1"/>
                          </a:solidFill>
                          <a:ea typeface="华文细黑" pitchFamily="2" charset="-122"/>
                        </a:endParaRPr>
                      </a:p>
                    </p:txBody>
                  </p:sp>
                  <p:sp>
                    <p:nvSpPr>
                      <p:cNvPr id="56" name="Oval 52">
                        <a:extLst>
                          <a:ext uri="{FF2B5EF4-FFF2-40B4-BE49-F238E27FC236}">
                            <a16:creationId xmlns:a16="http://schemas.microsoft.com/office/drawing/2014/main" id="{DD98E586-57D5-4450-AB3E-F9B409E025A9}"/>
                          </a:ext>
                        </a:extLst>
                      </p:cNvPr>
                      <p:cNvSpPr>
                        <a:spLocks noChangeArrowheads="1"/>
                      </p:cNvSpPr>
                      <p:nvPr/>
                    </p:nvSpPr>
                    <p:spPr bwMode="auto">
                      <a:xfrm>
                        <a:off x="430" y="283"/>
                        <a:ext cx="1497" cy="339"/>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l" latinLnBrk="0">
                          <a:defRPr/>
                        </a:pPr>
                        <a:endParaRPr lang="zh-CN" altLang="en-US" b="0">
                          <a:solidFill>
                            <a:schemeClr val="tx1"/>
                          </a:solidFill>
                          <a:ea typeface="华文细黑" pitchFamily="2" charset="-122"/>
                        </a:endParaRPr>
                      </a:p>
                    </p:txBody>
                  </p:sp>
                </p:grpSp>
              </p:grpSp>
            </p:grpSp>
            <p:sp>
              <p:nvSpPr>
                <p:cNvPr id="41" name="TextBox 59">
                  <a:extLst>
                    <a:ext uri="{FF2B5EF4-FFF2-40B4-BE49-F238E27FC236}">
                      <a16:creationId xmlns:a16="http://schemas.microsoft.com/office/drawing/2014/main" id="{5EE67133-51E8-46B6-8207-320E51149ED5}"/>
                    </a:ext>
                  </a:extLst>
                </p:cNvPr>
                <p:cNvSpPr txBox="1"/>
                <p:nvPr/>
              </p:nvSpPr>
              <p:spPr>
                <a:xfrm>
                  <a:off x="2378998" y="3082644"/>
                  <a:ext cx="1785102" cy="2769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FF0000"/>
                      </a:solidFill>
                      <a:effectLst/>
                      <a:uFillTx/>
                      <a:latin typeface="微软雅黑" pitchFamily="34" charset="-122"/>
                      <a:ea typeface="微软雅黑" pitchFamily="34" charset="-122"/>
                      <a:sym typeface="Calibri"/>
                    </a:rPr>
                    <a:t>卓望政企互联网电视平台</a:t>
                  </a:r>
                </a:p>
              </p:txBody>
            </p:sp>
          </p:grpSp>
          <p:sp>
            <p:nvSpPr>
              <p:cNvPr id="9" name="矩形 8">
                <a:extLst>
                  <a:ext uri="{FF2B5EF4-FFF2-40B4-BE49-F238E27FC236}">
                    <a16:creationId xmlns:a16="http://schemas.microsoft.com/office/drawing/2014/main" id="{C8D7297B-D5CD-4AF1-B880-EA76F2F26724}"/>
                  </a:ext>
                </a:extLst>
              </p:cNvPr>
              <p:cNvSpPr/>
              <p:nvPr/>
            </p:nvSpPr>
            <p:spPr>
              <a:xfrm>
                <a:off x="1853404" y="3423546"/>
                <a:ext cx="970580" cy="307775"/>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rPr>
                  <a:t>实时互动</a:t>
                </a:r>
              </a:p>
            </p:txBody>
          </p:sp>
          <p:sp>
            <p:nvSpPr>
              <p:cNvPr id="10" name="矩形 9">
                <a:extLst>
                  <a:ext uri="{FF2B5EF4-FFF2-40B4-BE49-F238E27FC236}">
                    <a16:creationId xmlns:a16="http://schemas.microsoft.com/office/drawing/2014/main" id="{F80C3F5B-95D6-4A15-98BF-55B118C26FED}"/>
                  </a:ext>
                </a:extLst>
              </p:cNvPr>
              <p:cNvSpPr/>
              <p:nvPr/>
            </p:nvSpPr>
            <p:spPr>
              <a:xfrm>
                <a:off x="2054059" y="1794730"/>
                <a:ext cx="975312" cy="307775"/>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rPr>
                  <a:t>屏幕</a:t>
                </a:r>
                <a:r>
                  <a:rPr kumimoji="0" lang="zh-CN" altLang="en-US" sz="1400" dirty="0">
                    <a:solidFill>
                      <a:schemeClr val="bg1"/>
                    </a:solidFill>
                    <a:latin typeface="微软雅黑" pitchFamily="34" charset="-122"/>
                    <a:ea typeface="微软雅黑" pitchFamily="34" charset="-122"/>
                    <a:sym typeface="Calibri"/>
                  </a:rPr>
                  <a:t>管理</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11" name="矩形 10">
                <a:extLst>
                  <a:ext uri="{FF2B5EF4-FFF2-40B4-BE49-F238E27FC236}">
                    <a16:creationId xmlns:a16="http://schemas.microsoft.com/office/drawing/2014/main" id="{CCF38D34-D00B-4FE9-BB54-718D25A9535B}"/>
                  </a:ext>
                </a:extLst>
              </p:cNvPr>
              <p:cNvSpPr/>
              <p:nvPr/>
            </p:nvSpPr>
            <p:spPr>
              <a:xfrm>
                <a:off x="3049861" y="3424806"/>
                <a:ext cx="947421" cy="306516"/>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rPr>
                  <a:t>数据分析</a:t>
                </a:r>
              </a:p>
            </p:txBody>
          </p:sp>
          <p:cxnSp>
            <p:nvCxnSpPr>
              <p:cNvPr id="12" name="直接连接符 11">
                <a:extLst>
                  <a:ext uri="{FF2B5EF4-FFF2-40B4-BE49-F238E27FC236}">
                    <a16:creationId xmlns:a16="http://schemas.microsoft.com/office/drawing/2014/main" id="{DBC10CDE-84E5-4B6F-BEC3-1853164A82DF}"/>
                  </a:ext>
                </a:extLst>
              </p:cNvPr>
              <p:cNvCxnSpPr>
                <a:stCxn id="42" idx="0"/>
                <a:endCxn id="10" idx="2"/>
              </p:cNvCxnSpPr>
              <p:nvPr/>
            </p:nvCxnSpPr>
            <p:spPr>
              <a:xfrm flipH="1" flipV="1">
                <a:off x="2541715" y="2102505"/>
                <a:ext cx="557592" cy="423996"/>
              </a:xfrm>
              <a:prstGeom prst="line">
                <a:avLst/>
              </a:prstGeom>
              <a:noFill/>
              <a:ln w="19050" cap="flat">
                <a:solidFill>
                  <a:schemeClr val="accent6">
                    <a:lumMod val="75000"/>
                  </a:schemeClr>
                </a:solidFill>
                <a:prstDash val="sysDash"/>
                <a:bevel/>
              </a:ln>
              <a:effectLst/>
            </p:spPr>
            <p:style>
              <a:lnRef idx="0">
                <a:scrgbClr r="0" g="0" b="0"/>
              </a:lnRef>
              <a:fillRef idx="0">
                <a:scrgbClr r="0" g="0" b="0"/>
              </a:fillRef>
              <a:effectRef idx="0">
                <a:scrgbClr r="0" g="0" b="0"/>
              </a:effectRef>
              <a:fontRef idx="none"/>
            </p:style>
          </p:cxnSp>
          <p:cxnSp>
            <p:nvCxnSpPr>
              <p:cNvPr id="13" name="直接连接符 12">
                <a:extLst>
                  <a:ext uri="{FF2B5EF4-FFF2-40B4-BE49-F238E27FC236}">
                    <a16:creationId xmlns:a16="http://schemas.microsoft.com/office/drawing/2014/main" id="{C5705F97-56D8-489A-924F-0EAF8A4DB78E}"/>
                  </a:ext>
                </a:extLst>
              </p:cNvPr>
              <p:cNvCxnSpPr>
                <a:stCxn id="42" idx="3"/>
                <a:endCxn id="11" idx="0"/>
              </p:cNvCxnSpPr>
              <p:nvPr/>
            </p:nvCxnSpPr>
            <p:spPr>
              <a:xfrm>
                <a:off x="2874595" y="3097625"/>
                <a:ext cx="648977" cy="327181"/>
              </a:xfrm>
              <a:prstGeom prst="line">
                <a:avLst/>
              </a:prstGeom>
              <a:noFill/>
              <a:ln w="19050" cap="flat">
                <a:solidFill>
                  <a:schemeClr val="accent6">
                    <a:lumMod val="75000"/>
                  </a:schemeClr>
                </a:solidFill>
                <a:prstDash val="sysDash"/>
                <a:bevel/>
              </a:ln>
              <a:effectLst/>
            </p:spPr>
            <p:style>
              <a:lnRef idx="0">
                <a:scrgbClr r="0" g="0" b="0"/>
              </a:lnRef>
              <a:fillRef idx="0">
                <a:scrgbClr r="0" g="0" b="0"/>
              </a:fillRef>
              <a:effectRef idx="0">
                <a:scrgbClr r="0" g="0" b="0"/>
              </a:effectRef>
              <a:fontRef idx="none"/>
            </p:style>
          </p:cxnSp>
          <p:cxnSp>
            <p:nvCxnSpPr>
              <p:cNvPr id="14" name="直接连接符 13">
                <a:extLst>
                  <a:ext uri="{FF2B5EF4-FFF2-40B4-BE49-F238E27FC236}">
                    <a16:creationId xmlns:a16="http://schemas.microsoft.com/office/drawing/2014/main" id="{6951D6DA-D94C-48B1-B420-095A72A01B68}"/>
                  </a:ext>
                </a:extLst>
              </p:cNvPr>
              <p:cNvCxnSpPr>
                <a:stCxn id="42" idx="3"/>
                <a:endCxn id="9" idx="0"/>
              </p:cNvCxnSpPr>
              <p:nvPr/>
            </p:nvCxnSpPr>
            <p:spPr>
              <a:xfrm flipH="1">
                <a:off x="2338694" y="3097625"/>
                <a:ext cx="535901" cy="325921"/>
              </a:xfrm>
              <a:prstGeom prst="line">
                <a:avLst/>
              </a:prstGeom>
              <a:noFill/>
              <a:ln w="19050" cap="flat">
                <a:solidFill>
                  <a:schemeClr val="accent6">
                    <a:lumMod val="75000"/>
                  </a:schemeClr>
                </a:solidFill>
                <a:prstDash val="sysDash"/>
                <a:bevel/>
              </a:ln>
              <a:effectLst/>
            </p:spPr>
            <p:style>
              <a:lnRef idx="0">
                <a:scrgbClr r="0" g="0" b="0"/>
              </a:lnRef>
              <a:fillRef idx="0">
                <a:scrgbClr r="0" g="0" b="0"/>
              </a:fillRef>
              <a:effectRef idx="0">
                <a:scrgbClr r="0" g="0" b="0"/>
              </a:effectRef>
              <a:fontRef idx="none"/>
            </p:style>
          </p:cxnSp>
          <p:cxnSp>
            <p:nvCxnSpPr>
              <p:cNvPr id="15" name="直接连接符 14">
                <a:extLst>
                  <a:ext uri="{FF2B5EF4-FFF2-40B4-BE49-F238E27FC236}">
                    <a16:creationId xmlns:a16="http://schemas.microsoft.com/office/drawing/2014/main" id="{E7640D70-BFF8-4180-8C2A-22A9E65DCCFE}"/>
                  </a:ext>
                </a:extLst>
              </p:cNvPr>
              <p:cNvCxnSpPr>
                <a:stCxn id="42" idx="2"/>
                <a:endCxn id="16" idx="2"/>
              </p:cNvCxnSpPr>
              <p:nvPr/>
            </p:nvCxnSpPr>
            <p:spPr>
              <a:xfrm flipV="1">
                <a:off x="4026326" y="2805725"/>
                <a:ext cx="247684" cy="6338"/>
              </a:xfrm>
              <a:prstGeom prst="line">
                <a:avLst/>
              </a:prstGeom>
              <a:noFill/>
              <a:ln w="25400" cap="flat">
                <a:solidFill>
                  <a:schemeClr val="tx2">
                    <a:lumMod val="60000"/>
                    <a:lumOff val="40000"/>
                  </a:schemeClr>
                </a:solidFill>
                <a:prstDash val="sysDash"/>
                <a:bevel/>
              </a:ln>
              <a:effectLst/>
            </p:spPr>
            <p:style>
              <a:lnRef idx="0">
                <a:scrgbClr r="0" g="0" b="0"/>
              </a:lnRef>
              <a:fillRef idx="0">
                <a:scrgbClr r="0" g="0" b="0"/>
              </a:fillRef>
              <a:effectRef idx="0">
                <a:scrgbClr r="0" g="0" b="0"/>
              </a:effectRef>
              <a:fontRef idx="none"/>
            </p:style>
          </p:cxnSp>
          <p:sp>
            <p:nvSpPr>
              <p:cNvPr id="16" name="云形 15">
                <a:extLst>
                  <a:ext uri="{FF2B5EF4-FFF2-40B4-BE49-F238E27FC236}">
                    <a16:creationId xmlns:a16="http://schemas.microsoft.com/office/drawing/2014/main" id="{A3DD7642-1990-4AC0-BF34-1C9278898799}"/>
                  </a:ext>
                </a:extLst>
              </p:cNvPr>
              <p:cNvSpPr/>
              <p:nvPr/>
            </p:nvSpPr>
            <p:spPr>
              <a:xfrm>
                <a:off x="4270306" y="2594896"/>
                <a:ext cx="1194180" cy="421657"/>
              </a:xfrm>
              <a:prstGeom prst="cloud">
                <a:avLst/>
              </a:prstGeom>
              <a:solidFill>
                <a:schemeClr val="accent3">
                  <a:lumMod val="40000"/>
                  <a:lumOff val="60000"/>
                </a:schemeClr>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en-US" altLang="zh-CN" sz="1200" dirty="0">
                    <a:solidFill>
                      <a:schemeClr val="bg1"/>
                    </a:solidFill>
                    <a:latin typeface="微软雅黑" pitchFamily="34" charset="-122"/>
                    <a:ea typeface="微软雅黑" pitchFamily="34" charset="-122"/>
                  </a:rPr>
                  <a:t>Internet</a:t>
                </a:r>
                <a:endParaRPr kumimoji="0" lang="zh-CN" altLang="en-US" sz="12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pic>
            <p:nvPicPr>
              <p:cNvPr id="17" name="Picture 2">
                <a:extLst>
                  <a:ext uri="{FF2B5EF4-FFF2-40B4-BE49-F238E27FC236}">
                    <a16:creationId xmlns:a16="http://schemas.microsoft.com/office/drawing/2014/main" id="{DCC02AEA-1E3B-4F6B-AFDB-B41DB7579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569" y="854188"/>
                <a:ext cx="1448026" cy="41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a:extLst>
                  <a:ext uri="{FF2B5EF4-FFF2-40B4-BE49-F238E27FC236}">
                    <a16:creationId xmlns:a16="http://schemas.microsoft.com/office/drawing/2014/main" id="{ADC233F7-1709-4037-B897-316B93EF7367}"/>
                  </a:ext>
                </a:extLst>
              </p:cNvPr>
              <p:cNvSpPr/>
              <p:nvPr/>
            </p:nvSpPr>
            <p:spPr>
              <a:xfrm>
                <a:off x="3373443" y="1795989"/>
                <a:ext cx="947421" cy="306516"/>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rtl="0" latinLnBrk="1" hangingPunct="0"/>
                <a:r>
                  <a:rPr lang="zh-CN" altLang="en-US" sz="1400" dirty="0">
                    <a:solidFill>
                      <a:schemeClr val="bg1"/>
                    </a:solidFill>
                    <a:latin typeface="微软雅黑" pitchFamily="34" charset="-122"/>
                    <a:ea typeface="微软雅黑" pitchFamily="34" charset="-122"/>
                  </a:rPr>
                  <a:t>内容运营</a:t>
                </a:r>
              </a:p>
            </p:txBody>
          </p:sp>
          <p:cxnSp>
            <p:nvCxnSpPr>
              <p:cNvPr id="19" name="直接连接符 18">
                <a:extLst>
                  <a:ext uri="{FF2B5EF4-FFF2-40B4-BE49-F238E27FC236}">
                    <a16:creationId xmlns:a16="http://schemas.microsoft.com/office/drawing/2014/main" id="{6894A025-6A5F-4991-B3E5-BAF0FE7B715C}"/>
                  </a:ext>
                </a:extLst>
              </p:cNvPr>
              <p:cNvCxnSpPr>
                <a:stCxn id="18" idx="2"/>
                <a:endCxn id="42" idx="0"/>
              </p:cNvCxnSpPr>
              <p:nvPr/>
            </p:nvCxnSpPr>
            <p:spPr>
              <a:xfrm flipH="1">
                <a:off x="3099307" y="2102505"/>
                <a:ext cx="747847" cy="423996"/>
              </a:xfrm>
              <a:prstGeom prst="line">
                <a:avLst/>
              </a:prstGeom>
              <a:noFill/>
              <a:ln w="19050" cap="flat">
                <a:solidFill>
                  <a:schemeClr val="accent6">
                    <a:lumMod val="75000"/>
                  </a:schemeClr>
                </a:solidFill>
                <a:prstDash val="sysDash"/>
                <a:bevel/>
              </a:ln>
              <a:effectLst/>
            </p:spPr>
            <p:style>
              <a:lnRef idx="0">
                <a:scrgbClr r="0" g="0" b="0"/>
              </a:lnRef>
              <a:fillRef idx="0">
                <a:scrgbClr r="0" g="0" b="0"/>
              </a:fillRef>
              <a:effectRef idx="0">
                <a:scrgbClr r="0" g="0" b="0"/>
              </a:effectRef>
              <a:fontRef idx="none"/>
            </p:style>
          </p:cxnSp>
          <p:sp>
            <p:nvSpPr>
              <p:cNvPr id="20" name="任意多边形 92">
                <a:extLst>
                  <a:ext uri="{FF2B5EF4-FFF2-40B4-BE49-F238E27FC236}">
                    <a16:creationId xmlns:a16="http://schemas.microsoft.com/office/drawing/2014/main" id="{FB81D058-38F7-4C74-8F1F-25C5118FEF85}"/>
                  </a:ext>
                </a:extLst>
              </p:cNvPr>
              <p:cNvSpPr/>
              <p:nvPr/>
            </p:nvSpPr>
            <p:spPr>
              <a:xfrm>
                <a:off x="5019960" y="1596784"/>
                <a:ext cx="930462" cy="1064525"/>
              </a:xfrm>
              <a:custGeom>
                <a:avLst/>
                <a:gdLst>
                  <a:gd name="connsiteX0" fmla="*/ 425495 w 930462"/>
                  <a:gd name="connsiteY0" fmla="*/ 1064525 h 1064525"/>
                  <a:gd name="connsiteX1" fmla="*/ 16062 w 930462"/>
                  <a:gd name="connsiteY1" fmla="*/ 300251 h 1064525"/>
                  <a:gd name="connsiteX2" fmla="*/ 916814 w 930462"/>
                  <a:gd name="connsiteY2" fmla="*/ 0 h 1064525"/>
                  <a:gd name="connsiteX3" fmla="*/ 916814 w 930462"/>
                  <a:gd name="connsiteY3" fmla="*/ 0 h 1064525"/>
                  <a:gd name="connsiteX4" fmla="*/ 930462 w 930462"/>
                  <a:gd name="connsiteY4" fmla="*/ 0 h 1064525"/>
                  <a:gd name="connsiteX5" fmla="*/ 930462 w 930462"/>
                  <a:gd name="connsiteY5" fmla="*/ 0 h 106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462" h="1064525">
                    <a:moveTo>
                      <a:pt x="425495" y="1064525"/>
                    </a:moveTo>
                    <a:cubicBezTo>
                      <a:pt x="179835" y="771098"/>
                      <a:pt x="-65824" y="477672"/>
                      <a:pt x="16062" y="300251"/>
                    </a:cubicBezTo>
                    <a:cubicBezTo>
                      <a:pt x="97948" y="122830"/>
                      <a:pt x="916814" y="0"/>
                      <a:pt x="916814" y="0"/>
                    </a:cubicBezTo>
                    <a:lnTo>
                      <a:pt x="916814" y="0"/>
                    </a:lnTo>
                    <a:lnTo>
                      <a:pt x="930462" y="0"/>
                    </a:lnTo>
                    <a:lnTo>
                      <a:pt x="930462" y="0"/>
                    </a:ln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1" name="任意多边形 93">
                <a:extLst>
                  <a:ext uri="{FF2B5EF4-FFF2-40B4-BE49-F238E27FC236}">
                    <a16:creationId xmlns:a16="http://schemas.microsoft.com/office/drawing/2014/main" id="{1DC8D458-E06C-4C03-956A-898DDD410AFC}"/>
                  </a:ext>
                </a:extLst>
              </p:cNvPr>
              <p:cNvSpPr/>
              <p:nvPr/>
            </p:nvSpPr>
            <p:spPr>
              <a:xfrm>
                <a:off x="4685957" y="1086494"/>
                <a:ext cx="1694569" cy="1506577"/>
              </a:xfrm>
              <a:custGeom>
                <a:avLst/>
                <a:gdLst>
                  <a:gd name="connsiteX0" fmla="*/ 268178 w 1694569"/>
                  <a:gd name="connsiteY0" fmla="*/ 1506577 h 1506577"/>
                  <a:gd name="connsiteX1" fmla="*/ 8871 w 1694569"/>
                  <a:gd name="connsiteY1" fmla="*/ 715006 h 1506577"/>
                  <a:gd name="connsiteX2" fmla="*/ 554781 w 1694569"/>
                  <a:gd name="connsiteY2" fmla="*/ 578529 h 1506577"/>
                  <a:gd name="connsiteX3" fmla="*/ 1264465 w 1694569"/>
                  <a:gd name="connsiteY3" fmla="*/ 196391 h 1506577"/>
                  <a:gd name="connsiteX4" fmla="*/ 1414590 w 1694569"/>
                  <a:gd name="connsiteY4" fmla="*/ 305574 h 1506577"/>
                  <a:gd name="connsiteX5" fmla="*/ 1687545 w 1694569"/>
                  <a:gd name="connsiteY5" fmla="*/ 5323 h 1506577"/>
                  <a:gd name="connsiteX6" fmla="*/ 1100692 w 1694569"/>
                  <a:gd name="connsiteY6" fmla="*/ 605824 h 1506577"/>
                  <a:gd name="connsiteX7" fmla="*/ 1523772 w 1694569"/>
                  <a:gd name="connsiteY7" fmla="*/ 605824 h 1506577"/>
                  <a:gd name="connsiteX8" fmla="*/ 1523772 w 1694569"/>
                  <a:gd name="connsiteY8" fmla="*/ 1001609 h 15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569" h="1506577">
                    <a:moveTo>
                      <a:pt x="268178" y="1506577"/>
                    </a:moveTo>
                    <a:cubicBezTo>
                      <a:pt x="114641" y="1188128"/>
                      <a:pt x="-38896" y="869680"/>
                      <a:pt x="8871" y="715006"/>
                    </a:cubicBezTo>
                    <a:cubicBezTo>
                      <a:pt x="56638" y="560332"/>
                      <a:pt x="345515" y="664965"/>
                      <a:pt x="554781" y="578529"/>
                    </a:cubicBezTo>
                    <a:cubicBezTo>
                      <a:pt x="764047" y="492093"/>
                      <a:pt x="1121164" y="241883"/>
                      <a:pt x="1264465" y="196391"/>
                    </a:cubicBezTo>
                    <a:cubicBezTo>
                      <a:pt x="1407766" y="150899"/>
                      <a:pt x="1344077" y="337419"/>
                      <a:pt x="1414590" y="305574"/>
                    </a:cubicBezTo>
                    <a:cubicBezTo>
                      <a:pt x="1485103" y="273729"/>
                      <a:pt x="1739861" y="-44719"/>
                      <a:pt x="1687545" y="5323"/>
                    </a:cubicBezTo>
                    <a:cubicBezTo>
                      <a:pt x="1635229" y="55365"/>
                      <a:pt x="1127988" y="505740"/>
                      <a:pt x="1100692" y="605824"/>
                    </a:cubicBezTo>
                    <a:cubicBezTo>
                      <a:pt x="1073397" y="705907"/>
                      <a:pt x="1453259" y="539860"/>
                      <a:pt x="1523772" y="605824"/>
                    </a:cubicBezTo>
                    <a:cubicBezTo>
                      <a:pt x="1594285" y="671788"/>
                      <a:pt x="1559028" y="836698"/>
                      <a:pt x="1523772" y="1001609"/>
                    </a:cubicBezTo>
                  </a:path>
                </a:pathLst>
              </a:custGeom>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cxnSp>
            <p:nvCxnSpPr>
              <p:cNvPr id="22" name="曲线连接符 1024">
                <a:extLst>
                  <a:ext uri="{FF2B5EF4-FFF2-40B4-BE49-F238E27FC236}">
                    <a16:creationId xmlns:a16="http://schemas.microsoft.com/office/drawing/2014/main" id="{EAE00AA8-B6E3-4CC3-8BFE-6ACE703F3405}"/>
                  </a:ext>
                </a:extLst>
              </p:cNvPr>
              <p:cNvCxnSpPr>
                <a:stCxn id="16" idx="3"/>
                <a:endCxn id="39" idx="2"/>
              </p:cNvCxnSpPr>
              <p:nvPr/>
            </p:nvCxnSpPr>
            <p:spPr>
              <a:xfrm rot="5400000" flipH="1" flipV="1">
                <a:off x="4829757" y="1968612"/>
                <a:ext cx="688032" cy="612754"/>
              </a:xfrm>
              <a:prstGeom prst="curvedConnector3">
                <a:avLst>
                  <a:gd name="adj1" fmla="val 50000"/>
                </a:avLst>
              </a:prstGeom>
              <a:ln w="28575">
                <a:solidFill>
                  <a:schemeClr val="accent6">
                    <a:lumMod val="40000"/>
                    <a:lumOff val="60000"/>
                  </a:schemeClr>
                </a:solidFill>
                <a:tailEnd type="arrow"/>
              </a:ln>
            </p:spPr>
            <p:style>
              <a:lnRef idx="1">
                <a:schemeClr val="accent6"/>
              </a:lnRef>
              <a:fillRef idx="0">
                <a:schemeClr val="accent6"/>
              </a:fillRef>
              <a:effectRef idx="0">
                <a:schemeClr val="accent6"/>
              </a:effectRef>
              <a:fontRef idx="minor">
                <a:schemeClr val="tx1"/>
              </a:fontRef>
            </p:style>
          </p:cxnSp>
          <p:cxnSp>
            <p:nvCxnSpPr>
              <p:cNvPr id="23" name="曲线连接符 1029">
                <a:extLst>
                  <a:ext uri="{FF2B5EF4-FFF2-40B4-BE49-F238E27FC236}">
                    <a16:creationId xmlns:a16="http://schemas.microsoft.com/office/drawing/2014/main" id="{81E14445-99FD-493F-A681-DB58FF18255E}"/>
                  </a:ext>
                </a:extLst>
              </p:cNvPr>
              <p:cNvCxnSpPr>
                <a:stCxn id="16" idx="0"/>
                <a:endCxn id="36" idx="1"/>
              </p:cNvCxnSpPr>
              <p:nvPr/>
            </p:nvCxnSpPr>
            <p:spPr>
              <a:xfrm flipV="1">
                <a:off x="5463491" y="1762754"/>
                <a:ext cx="600857" cy="1042971"/>
              </a:xfrm>
              <a:prstGeom prst="curvedConnector3">
                <a:avLst>
                  <a:gd name="adj1" fmla="val 50000"/>
                </a:avLst>
              </a:prstGeom>
              <a:ln w="28575">
                <a:solidFill>
                  <a:schemeClr val="accent6">
                    <a:lumMod val="40000"/>
                    <a:lumOff val="60000"/>
                  </a:schemeClr>
                </a:solidFill>
                <a:tailEnd type="arrow"/>
              </a:ln>
            </p:spPr>
            <p:style>
              <a:lnRef idx="1">
                <a:schemeClr val="accent6"/>
              </a:lnRef>
              <a:fillRef idx="0">
                <a:schemeClr val="accent6"/>
              </a:fillRef>
              <a:effectRef idx="0">
                <a:schemeClr val="accent6"/>
              </a:effectRef>
              <a:fontRef idx="minor">
                <a:schemeClr val="tx1"/>
              </a:fontRef>
            </p:style>
          </p:cxnSp>
          <p:cxnSp>
            <p:nvCxnSpPr>
              <p:cNvPr id="24" name="曲线连接符 1031">
                <a:extLst>
                  <a:ext uri="{FF2B5EF4-FFF2-40B4-BE49-F238E27FC236}">
                    <a16:creationId xmlns:a16="http://schemas.microsoft.com/office/drawing/2014/main" id="{A3AB9502-8D03-47B6-B30F-CEC0F72BAF41}"/>
                  </a:ext>
                </a:extLst>
              </p:cNvPr>
              <p:cNvCxnSpPr>
                <a:stCxn id="16" idx="1"/>
                <a:endCxn id="34" idx="1"/>
              </p:cNvCxnSpPr>
              <p:nvPr/>
            </p:nvCxnSpPr>
            <p:spPr>
              <a:xfrm rot="5400000" flipH="1" flipV="1">
                <a:off x="5356262" y="2276241"/>
                <a:ext cx="250997" cy="1228730"/>
              </a:xfrm>
              <a:prstGeom prst="curvedConnector4">
                <a:avLst>
                  <a:gd name="adj1" fmla="val -91077"/>
                  <a:gd name="adj2" fmla="val 74297"/>
                </a:avLst>
              </a:prstGeom>
              <a:ln w="28575">
                <a:solidFill>
                  <a:schemeClr val="accent6">
                    <a:lumMod val="40000"/>
                    <a:lumOff val="60000"/>
                  </a:schemeClr>
                </a:solidFill>
                <a:tailEnd type="arrow"/>
              </a:ln>
            </p:spPr>
            <p:style>
              <a:lnRef idx="1">
                <a:schemeClr val="accent6"/>
              </a:lnRef>
              <a:fillRef idx="0">
                <a:schemeClr val="accent6"/>
              </a:fillRef>
              <a:effectRef idx="0">
                <a:schemeClr val="accent6"/>
              </a:effectRef>
              <a:fontRef idx="minor">
                <a:schemeClr val="tx1"/>
              </a:fontRef>
            </p:style>
          </p:cxnSp>
          <p:sp>
            <p:nvSpPr>
              <p:cNvPr id="25" name="矩形 24">
                <a:extLst>
                  <a:ext uri="{FF2B5EF4-FFF2-40B4-BE49-F238E27FC236}">
                    <a16:creationId xmlns:a16="http://schemas.microsoft.com/office/drawing/2014/main" id="{EE380F54-E17F-4467-A804-9064CC4F9144}"/>
                  </a:ext>
                </a:extLst>
              </p:cNvPr>
              <p:cNvSpPr/>
              <p:nvPr/>
            </p:nvSpPr>
            <p:spPr>
              <a:xfrm>
                <a:off x="8303161" y="935319"/>
                <a:ext cx="369330" cy="3397721"/>
              </a:xfrm>
              <a:prstGeom prst="rect">
                <a:avLst/>
              </a:prstGeom>
              <a:solidFill>
                <a:srgbClr val="92D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eaVert"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bg1"/>
                    </a:solidFill>
                    <a:effectLst/>
                    <a:uFillTx/>
                    <a:latin typeface="微软雅黑" pitchFamily="34" charset="-122"/>
                    <a:ea typeface="微软雅黑" pitchFamily="34" charset="-122"/>
                    <a:sym typeface="Calibri"/>
                  </a:rPr>
                  <a:t>终端用户</a:t>
                </a:r>
              </a:p>
            </p:txBody>
          </p:sp>
          <p:grpSp>
            <p:nvGrpSpPr>
              <p:cNvPr id="26" name="组合 25">
                <a:extLst>
                  <a:ext uri="{FF2B5EF4-FFF2-40B4-BE49-F238E27FC236}">
                    <a16:creationId xmlns:a16="http://schemas.microsoft.com/office/drawing/2014/main" id="{DC22F340-730C-45E4-AD4C-64F8D7AE4572}"/>
                  </a:ext>
                </a:extLst>
              </p:cNvPr>
              <p:cNvGrpSpPr/>
              <p:nvPr/>
            </p:nvGrpSpPr>
            <p:grpSpPr>
              <a:xfrm>
                <a:off x="4997796" y="815040"/>
                <a:ext cx="844504" cy="1115933"/>
                <a:chOff x="6085124" y="1191023"/>
                <a:chExt cx="844504" cy="1115933"/>
              </a:xfrm>
            </p:grpSpPr>
            <p:pic>
              <p:nvPicPr>
                <p:cNvPr id="38" name="Picture 2">
                  <a:extLst>
                    <a:ext uri="{FF2B5EF4-FFF2-40B4-BE49-F238E27FC236}">
                      <a16:creationId xmlns:a16="http://schemas.microsoft.com/office/drawing/2014/main" id="{8E1B6950-A13B-46D8-96B7-471D66E667C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5124" y="1191023"/>
                  <a:ext cx="844504"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1038">
                  <a:extLst>
                    <a:ext uri="{FF2B5EF4-FFF2-40B4-BE49-F238E27FC236}">
                      <a16:creationId xmlns:a16="http://schemas.microsoft.com/office/drawing/2014/main" id="{459EB42C-0FF8-4372-9D8D-4DF90CF0B1AD}"/>
                    </a:ext>
                  </a:extLst>
                </p:cNvPr>
                <p:cNvSpPr txBox="1"/>
                <p:nvPr/>
              </p:nvSpPr>
              <p:spPr>
                <a:xfrm>
                  <a:off x="6226360" y="1999181"/>
                  <a:ext cx="68223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en-US" altLang="zh-CN" sz="1400" dirty="0">
                      <a:solidFill>
                        <a:srgbClr val="000000"/>
                      </a:solidFill>
                      <a:latin typeface="微软雅黑" pitchFamily="34" charset="-122"/>
                      <a:ea typeface="微软雅黑" pitchFamily="34" charset="-122"/>
                    </a:rPr>
                    <a:t>XX</a:t>
                  </a:r>
                  <a:r>
                    <a:rPr kumimoji="0" lang="zh-CN" altLang="en-US" sz="14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酒店</a:t>
                  </a:r>
                </a:p>
              </p:txBody>
            </p:sp>
          </p:grpSp>
          <p:grpSp>
            <p:nvGrpSpPr>
              <p:cNvPr id="27" name="组合 26">
                <a:extLst>
                  <a:ext uri="{FF2B5EF4-FFF2-40B4-BE49-F238E27FC236}">
                    <a16:creationId xmlns:a16="http://schemas.microsoft.com/office/drawing/2014/main" id="{8974518E-AD62-4C90-BA75-169F5C419DFF}"/>
                  </a:ext>
                </a:extLst>
              </p:cNvPr>
              <p:cNvGrpSpPr/>
              <p:nvPr/>
            </p:nvGrpSpPr>
            <p:grpSpPr>
              <a:xfrm>
                <a:off x="6064348" y="1431132"/>
                <a:ext cx="1000618" cy="966863"/>
                <a:chOff x="6021043" y="2412084"/>
                <a:chExt cx="1000618" cy="966863"/>
              </a:xfrm>
            </p:grpSpPr>
            <p:pic>
              <p:nvPicPr>
                <p:cNvPr id="36" name="Picture 3">
                  <a:extLst>
                    <a:ext uri="{FF2B5EF4-FFF2-40B4-BE49-F238E27FC236}">
                      <a16:creationId xmlns:a16="http://schemas.microsoft.com/office/drawing/2014/main" id="{5BC51F33-6163-485A-8B40-6F613417F41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21043" y="2412084"/>
                  <a:ext cx="1000618" cy="663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111">
                  <a:extLst>
                    <a:ext uri="{FF2B5EF4-FFF2-40B4-BE49-F238E27FC236}">
                      <a16:creationId xmlns:a16="http://schemas.microsoft.com/office/drawing/2014/main" id="{0D49F28B-5068-4B3A-A89E-0C43127D4F30}"/>
                    </a:ext>
                  </a:extLst>
                </p:cNvPr>
                <p:cNvSpPr txBox="1"/>
                <p:nvPr/>
              </p:nvSpPr>
              <p:spPr>
                <a:xfrm>
                  <a:off x="6241119" y="3071172"/>
                  <a:ext cx="68223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en-US" altLang="zh-CN" sz="1400" dirty="0">
                      <a:solidFill>
                        <a:srgbClr val="000000"/>
                      </a:solidFill>
                      <a:latin typeface="微软雅黑" pitchFamily="34" charset="-122"/>
                      <a:ea typeface="微软雅黑" pitchFamily="34" charset="-122"/>
                    </a:rPr>
                    <a:t>XX</a:t>
                  </a:r>
                  <a:r>
                    <a:rPr kumimoji="0" lang="zh-CN" altLang="en-US" sz="14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医院</a:t>
                  </a:r>
                </a:p>
              </p:txBody>
            </p:sp>
          </p:grpSp>
          <p:grpSp>
            <p:nvGrpSpPr>
              <p:cNvPr id="28" name="组合 27">
                <a:extLst>
                  <a:ext uri="{FF2B5EF4-FFF2-40B4-BE49-F238E27FC236}">
                    <a16:creationId xmlns:a16="http://schemas.microsoft.com/office/drawing/2014/main" id="{F37AD476-A7BB-479B-B7B2-10B5DF417BEF}"/>
                  </a:ext>
                </a:extLst>
              </p:cNvPr>
              <p:cNvGrpSpPr/>
              <p:nvPr/>
            </p:nvGrpSpPr>
            <p:grpSpPr>
              <a:xfrm>
                <a:off x="6096126" y="2397739"/>
                <a:ext cx="828000" cy="1042511"/>
                <a:chOff x="6145364" y="3565206"/>
                <a:chExt cx="828000" cy="1042511"/>
              </a:xfrm>
            </p:grpSpPr>
            <p:pic>
              <p:nvPicPr>
                <p:cNvPr id="34" name="Picture 4">
                  <a:extLst>
                    <a:ext uri="{FF2B5EF4-FFF2-40B4-BE49-F238E27FC236}">
                      <a16:creationId xmlns:a16="http://schemas.microsoft.com/office/drawing/2014/main" id="{23BBA8F8-56FA-4D70-B262-85EE597AD91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45364" y="3565206"/>
                  <a:ext cx="828000" cy="73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112">
                  <a:extLst>
                    <a:ext uri="{FF2B5EF4-FFF2-40B4-BE49-F238E27FC236}">
                      <a16:creationId xmlns:a16="http://schemas.microsoft.com/office/drawing/2014/main" id="{D945B0AF-3358-40AD-8ECD-8F3B83942141}"/>
                    </a:ext>
                  </a:extLst>
                </p:cNvPr>
                <p:cNvSpPr txBox="1"/>
                <p:nvPr/>
              </p:nvSpPr>
              <p:spPr>
                <a:xfrm>
                  <a:off x="6282366" y="4299942"/>
                  <a:ext cx="68223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en-US" altLang="zh-CN" sz="1400" dirty="0">
                      <a:solidFill>
                        <a:srgbClr val="000000"/>
                      </a:solidFill>
                      <a:latin typeface="微软雅黑" pitchFamily="34" charset="-122"/>
                      <a:ea typeface="微软雅黑" pitchFamily="34" charset="-122"/>
                    </a:rPr>
                    <a:t>XX</a:t>
                  </a:r>
                  <a:r>
                    <a:rPr kumimoji="0" lang="zh-CN" altLang="en-US" sz="14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学校</a:t>
                  </a:r>
                </a:p>
              </p:txBody>
            </p:sp>
          </p:grpSp>
          <p:sp>
            <p:nvSpPr>
              <p:cNvPr id="29" name="虚尾箭头 1048">
                <a:extLst>
                  <a:ext uri="{FF2B5EF4-FFF2-40B4-BE49-F238E27FC236}">
                    <a16:creationId xmlns:a16="http://schemas.microsoft.com/office/drawing/2014/main" id="{C717FB79-71A2-4C3D-8006-ED97CF274D48}"/>
                  </a:ext>
                </a:extLst>
              </p:cNvPr>
              <p:cNvSpPr/>
              <p:nvPr/>
            </p:nvSpPr>
            <p:spPr>
              <a:xfrm flipH="1">
                <a:off x="7124128" y="2406964"/>
                <a:ext cx="978408" cy="550243"/>
              </a:xfrm>
              <a:prstGeom prst="stripedRightArrow">
                <a:avLst/>
              </a:prstGeom>
              <a:solidFill>
                <a:schemeClr val="accent3">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微软雅黑" pitchFamily="34" charset="-122"/>
                    <a:ea typeface="微软雅黑" pitchFamily="34" charset="-122"/>
                    <a:sym typeface="Calibri"/>
                  </a:rPr>
                  <a:t>业务使用</a:t>
                </a:r>
              </a:p>
            </p:txBody>
          </p:sp>
          <p:cxnSp>
            <p:nvCxnSpPr>
              <p:cNvPr id="30" name="曲线连接符 1051">
                <a:extLst>
                  <a:ext uri="{FF2B5EF4-FFF2-40B4-BE49-F238E27FC236}">
                    <a16:creationId xmlns:a16="http://schemas.microsoft.com/office/drawing/2014/main" id="{1EEB45D7-38FF-444C-982F-277A523730B5}"/>
                  </a:ext>
                </a:extLst>
              </p:cNvPr>
              <p:cNvCxnSpPr>
                <a:stCxn id="16" idx="1"/>
                <a:endCxn id="32" idx="1"/>
              </p:cNvCxnSpPr>
              <p:nvPr/>
            </p:nvCxnSpPr>
            <p:spPr>
              <a:xfrm rot="16200000" flipH="1">
                <a:off x="5115761" y="2767739"/>
                <a:ext cx="790750" cy="1287480"/>
              </a:xfrm>
              <a:prstGeom prst="curvedConnector2">
                <a:avLst/>
              </a:prstGeom>
              <a:ln w="28575">
                <a:solidFill>
                  <a:schemeClr val="accent6">
                    <a:lumMod val="40000"/>
                    <a:lumOff val="60000"/>
                  </a:schemeClr>
                </a:solidFill>
                <a:tailEnd type="arrow"/>
              </a:ln>
            </p:spPr>
            <p:style>
              <a:lnRef idx="1">
                <a:schemeClr val="accent6"/>
              </a:lnRef>
              <a:fillRef idx="0">
                <a:schemeClr val="accent6"/>
              </a:fillRef>
              <a:effectRef idx="0">
                <a:schemeClr val="accent6"/>
              </a:effectRef>
              <a:fontRef idx="minor">
                <a:schemeClr val="tx1"/>
              </a:fontRef>
            </p:style>
          </p:cxnSp>
          <p:grpSp>
            <p:nvGrpSpPr>
              <p:cNvPr id="31" name="组合 30">
                <a:extLst>
                  <a:ext uri="{FF2B5EF4-FFF2-40B4-BE49-F238E27FC236}">
                    <a16:creationId xmlns:a16="http://schemas.microsoft.com/office/drawing/2014/main" id="{FF1F0DAB-3231-4664-9D88-47F8B1949BEB}"/>
                  </a:ext>
                </a:extLst>
              </p:cNvPr>
              <p:cNvGrpSpPr/>
              <p:nvPr/>
            </p:nvGrpSpPr>
            <p:grpSpPr>
              <a:xfrm>
                <a:off x="6154876" y="3505040"/>
                <a:ext cx="607907" cy="828000"/>
                <a:chOff x="4567259" y="3804054"/>
                <a:chExt cx="607907" cy="1135775"/>
              </a:xfrm>
            </p:grpSpPr>
            <p:pic>
              <p:nvPicPr>
                <p:cNvPr id="32" name="Picture 5">
                  <a:extLst>
                    <a:ext uri="{FF2B5EF4-FFF2-40B4-BE49-F238E27FC236}">
                      <a16:creationId xmlns:a16="http://schemas.microsoft.com/office/drawing/2014/main" id="{9C4D5E0D-907D-40B8-9586-A154C72D30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67259" y="3804054"/>
                  <a:ext cx="607907"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126">
                  <a:extLst>
                    <a:ext uri="{FF2B5EF4-FFF2-40B4-BE49-F238E27FC236}">
                      <a16:creationId xmlns:a16="http://schemas.microsoft.com/office/drawing/2014/main" id="{BA59AF14-4282-45BE-A0AD-AA76B0372FC2}"/>
                    </a:ext>
                  </a:extLst>
                </p:cNvPr>
                <p:cNvSpPr txBox="1"/>
                <p:nvPr/>
              </p:nvSpPr>
              <p:spPr>
                <a:xfrm>
                  <a:off x="4650442" y="4632054"/>
                  <a:ext cx="451404"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其他</a:t>
                  </a:r>
                </a:p>
              </p:txBody>
            </p:sp>
          </p:grpSp>
        </p:grpSp>
      </p:grpSp>
      <p:sp>
        <p:nvSpPr>
          <p:cNvPr id="89" name="TextBox 106">
            <a:extLst>
              <a:ext uri="{FF2B5EF4-FFF2-40B4-BE49-F238E27FC236}">
                <a16:creationId xmlns:a16="http://schemas.microsoft.com/office/drawing/2014/main" id="{4AB03720-EC07-47C3-85CB-5A7370BBAFD9}"/>
              </a:ext>
            </a:extLst>
          </p:cNvPr>
          <p:cNvSpPr txBox="1"/>
          <p:nvPr/>
        </p:nvSpPr>
        <p:spPr>
          <a:xfrm>
            <a:off x="266033" y="4710787"/>
            <a:ext cx="8658728"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卓望政企互联网电视平台提供面向行业用户的运营支撑：</a:t>
            </a:r>
            <a:endParaRPr kumimoji="0" lang="en-US" altLang="zh-CN"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b="1" dirty="0">
                <a:solidFill>
                  <a:srgbClr val="000000"/>
                </a:solidFill>
                <a:latin typeface="微软雅黑" pitchFamily="34" charset="-122"/>
                <a:ea typeface="微软雅黑" pitchFamily="34" charset="-122"/>
              </a:rPr>
              <a:t>平台开放</a:t>
            </a:r>
            <a:r>
              <a:rPr lang="zh-CN" altLang="en-US" dirty="0">
                <a:solidFill>
                  <a:srgbClr val="000000"/>
                </a:solidFill>
                <a:latin typeface="微软雅黑" pitchFamily="34" charset="-122"/>
                <a:ea typeface="微软雅黑" pitchFamily="34" charset="-122"/>
              </a:rPr>
              <a:t>：平台既可以由运营商进行管理，也可以开放编辑权限给行业用户，最终由运营商进行审批后发布；</a:t>
            </a:r>
            <a:endParaRPr lang="en-US" altLang="zh-CN"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b="1" dirty="0">
                <a:solidFill>
                  <a:srgbClr val="000000"/>
                </a:solidFill>
                <a:latin typeface="微软雅黑" pitchFamily="34" charset="-122"/>
                <a:ea typeface="微软雅黑" pitchFamily="34" charset="-122"/>
              </a:rPr>
              <a:t>个性定制</a:t>
            </a:r>
            <a:r>
              <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：针对每个行业用户的需求，个性化定制业务呈现方式和内容。可以将推送范围发布到单个行业用户的指定机顶盒上。</a:t>
            </a:r>
            <a:endParaRPr lang="en-US" altLang="zh-CN" dirty="0">
              <a:solidFill>
                <a:srgbClr val="000000"/>
              </a:solidFill>
              <a:latin typeface="微软雅黑" pitchFamily="34" charset="-122"/>
              <a:ea typeface="微软雅黑" pitchFamily="34" charset="-122"/>
            </a:endParaRPr>
          </a:p>
        </p:txBody>
      </p:sp>
      <p:sp>
        <p:nvSpPr>
          <p:cNvPr id="90" name="矩形 89">
            <a:extLst>
              <a:ext uri="{FF2B5EF4-FFF2-40B4-BE49-F238E27FC236}">
                <a16:creationId xmlns:a16="http://schemas.microsoft.com/office/drawing/2014/main" id="{8BE4B6A4-8BC2-4083-B900-3A793B51B5D1}"/>
              </a:ext>
            </a:extLst>
          </p:cNvPr>
          <p:cNvSpPr/>
          <p:nvPr/>
        </p:nvSpPr>
        <p:spPr>
          <a:xfrm>
            <a:off x="3525078" y="114571"/>
            <a:ext cx="5446643" cy="461665"/>
          </a:xfrm>
          <a:prstGeom prst="rect">
            <a:avLst/>
          </a:prstGeom>
        </p:spPr>
        <p:txBody>
          <a:bodyPr wrap="square">
            <a:spAutoFit/>
          </a:bodyPr>
          <a:lstStyle/>
          <a:p>
            <a:pPr algn="r" eaLnBrk="1" hangingPunct="1">
              <a:defRPr/>
            </a:pPr>
            <a:r>
              <a:rPr lang="zh-CN" altLang="en-US" sz="2400" dirty="0">
                <a:latin typeface="微软雅黑" panose="020B0503020204020204" pitchFamily="34" charset="-122"/>
                <a:ea typeface="微软雅黑" panose="020B0503020204020204" pitchFamily="34" charset="-122"/>
              </a:rPr>
              <a:t>卓望政企业互联网电视平台方案介绍</a:t>
            </a:r>
          </a:p>
        </p:txBody>
      </p:sp>
    </p:spTree>
    <p:extLst>
      <p:ext uri="{BB962C8B-B14F-4D97-AF65-F5344CB8AC3E}">
        <p14:creationId xmlns:p14="http://schemas.microsoft.com/office/powerpoint/2010/main" val="221025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02B72F69-7B18-4166-B0B5-0FC228E45A02}"/>
              </a:ext>
            </a:extLst>
          </p:cNvPr>
          <p:cNvSpPr txBox="1"/>
          <p:nvPr/>
        </p:nvSpPr>
        <p:spPr>
          <a:xfrm>
            <a:off x="339337" y="832468"/>
            <a:ext cx="8642256" cy="6445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t">
            <a:spAutoFit/>
          </a:bodyPr>
          <a:lstStyle/>
          <a:p>
            <a:pPr defTabSz="542671" fontAlgn="auto" latinLnBrk="1">
              <a:spcBef>
                <a:spcPts val="0"/>
              </a:spcBef>
              <a:spcAft>
                <a:spcPts val="0"/>
              </a:spcAft>
            </a:pPr>
            <a:r>
              <a:rPr kumimoji="0" lang="zh-CN" altLang="en-US" sz="1795" dirty="0">
                <a:solidFill>
                  <a:srgbClr val="000000"/>
                </a:solidFill>
                <a:latin typeface="微软雅黑" pitchFamily="34" charset="-122"/>
                <a:ea typeface="微软雅黑" pitchFamily="34" charset="-122"/>
                <a:sym typeface="Calibri"/>
              </a:rPr>
              <a:t>平台功能，建立从平台端到用户终端，集直播、点播、互动、屏幕编排、任务发布到用户呈现、用户数据采集分析的端到端产品解决方案。</a:t>
            </a:r>
          </a:p>
        </p:txBody>
      </p:sp>
      <p:pic>
        <p:nvPicPr>
          <p:cNvPr id="3" name="图片 2">
            <a:extLst>
              <a:ext uri="{FF2B5EF4-FFF2-40B4-BE49-F238E27FC236}">
                <a16:creationId xmlns:a16="http://schemas.microsoft.com/office/drawing/2014/main" id="{46754B37-A550-4F74-9BE9-5F133C5BF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558" y="6087439"/>
            <a:ext cx="507121" cy="507121"/>
          </a:xfrm>
          <a:prstGeom prst="rect">
            <a:avLst/>
          </a:prstGeom>
        </p:spPr>
      </p:pic>
      <p:cxnSp>
        <p:nvCxnSpPr>
          <p:cNvPr id="4" name="直接箭头连接符 3">
            <a:extLst>
              <a:ext uri="{FF2B5EF4-FFF2-40B4-BE49-F238E27FC236}">
                <a16:creationId xmlns:a16="http://schemas.microsoft.com/office/drawing/2014/main" id="{A734453E-45D5-4A46-BE77-C53FA5FA89C2}"/>
              </a:ext>
            </a:extLst>
          </p:cNvPr>
          <p:cNvCxnSpPr>
            <a:stCxn id="3" idx="0"/>
          </p:cNvCxnSpPr>
          <p:nvPr/>
        </p:nvCxnSpPr>
        <p:spPr>
          <a:xfrm flipV="1">
            <a:off x="737119" y="5889378"/>
            <a:ext cx="12927" cy="198061"/>
          </a:xfrm>
          <a:prstGeom prst="straightConnector1">
            <a:avLst/>
          </a:prstGeom>
          <a:ln>
            <a:tailEnd type="arrow"/>
          </a:ln>
          <a:effectLst/>
        </p:spPr>
        <p:style>
          <a:lnRef idx="1">
            <a:schemeClr val="dk1"/>
          </a:lnRef>
          <a:fillRef idx="0">
            <a:schemeClr val="dk1"/>
          </a:fillRef>
          <a:effectRef idx="0">
            <a:schemeClr val="dk1"/>
          </a:effectRef>
          <a:fontRef idx="minor">
            <a:schemeClr val="tx1"/>
          </a:fontRef>
        </p:style>
      </p:cxnSp>
      <p:sp>
        <p:nvSpPr>
          <p:cNvPr id="5" name="AutoShape 5">
            <a:extLst>
              <a:ext uri="{FF2B5EF4-FFF2-40B4-BE49-F238E27FC236}">
                <a16:creationId xmlns:a16="http://schemas.microsoft.com/office/drawing/2014/main" id="{6895F614-2706-4198-A23D-5937D64B36ED}"/>
              </a:ext>
            </a:extLst>
          </p:cNvPr>
          <p:cNvSpPr>
            <a:spLocks noChangeArrowheads="1"/>
          </p:cNvSpPr>
          <p:nvPr/>
        </p:nvSpPr>
        <p:spPr bwMode="auto">
          <a:xfrm>
            <a:off x="1928919" y="6294125"/>
            <a:ext cx="6276913" cy="359039"/>
          </a:xfrm>
          <a:prstGeom prst="roundRect">
            <a:avLst>
              <a:gd name="adj" fmla="val 3481"/>
            </a:avLst>
          </a:prstGeom>
          <a:solidFill>
            <a:schemeClr val="accent6"/>
          </a:solidFill>
          <a:ln w="12700" cap="rnd">
            <a:noFill/>
            <a:prstDash val="solid"/>
            <a:round/>
            <a:headEnd/>
            <a:tailEnd/>
          </a:ln>
          <a:effectLst/>
        </p:spPr>
        <p:txBody>
          <a:bodyPr vert="horz" wrap="none" anchor="ctr"/>
          <a:lstStyle/>
          <a:p>
            <a:pPr algn="ctr"/>
            <a:r>
              <a:rPr lang="zh-CN" altLang="en-US" sz="1396" b="1" dirty="0">
                <a:solidFill>
                  <a:schemeClr val="bg1"/>
                </a:solidFill>
                <a:latin typeface="微软雅黑" pitchFamily="34" charset="-122"/>
                <a:ea typeface="微软雅黑" pitchFamily="34" charset="-122"/>
              </a:rPr>
              <a:t>运营数据采集</a:t>
            </a:r>
          </a:p>
        </p:txBody>
      </p:sp>
      <p:sp>
        <p:nvSpPr>
          <p:cNvPr id="6" name="AutoShape 5">
            <a:extLst>
              <a:ext uri="{FF2B5EF4-FFF2-40B4-BE49-F238E27FC236}">
                <a16:creationId xmlns:a16="http://schemas.microsoft.com/office/drawing/2014/main" id="{284B5D0B-851B-40AC-A554-3410DC74484D}"/>
              </a:ext>
            </a:extLst>
          </p:cNvPr>
          <p:cNvSpPr>
            <a:spLocks noChangeArrowheads="1"/>
          </p:cNvSpPr>
          <p:nvPr/>
        </p:nvSpPr>
        <p:spPr bwMode="auto">
          <a:xfrm>
            <a:off x="1956140" y="4556382"/>
            <a:ext cx="2704324" cy="960609"/>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任务管理</a:t>
            </a:r>
          </a:p>
        </p:txBody>
      </p:sp>
      <p:sp>
        <p:nvSpPr>
          <p:cNvPr id="7" name="圆角矩形 12">
            <a:extLst>
              <a:ext uri="{FF2B5EF4-FFF2-40B4-BE49-F238E27FC236}">
                <a16:creationId xmlns:a16="http://schemas.microsoft.com/office/drawing/2014/main" id="{538C68A6-44DD-4480-8EEF-E02C780389D6}"/>
              </a:ext>
            </a:extLst>
          </p:cNvPr>
          <p:cNvSpPr/>
          <p:nvPr/>
        </p:nvSpPr>
        <p:spPr>
          <a:xfrm>
            <a:off x="2659525" y="5178098"/>
            <a:ext cx="11488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任务发布</a:t>
            </a:r>
          </a:p>
        </p:txBody>
      </p:sp>
      <p:sp>
        <p:nvSpPr>
          <p:cNvPr id="8" name="圆角矩形 13">
            <a:extLst>
              <a:ext uri="{FF2B5EF4-FFF2-40B4-BE49-F238E27FC236}">
                <a16:creationId xmlns:a16="http://schemas.microsoft.com/office/drawing/2014/main" id="{C9F28935-778C-444E-AE04-3B16BC07C970}"/>
              </a:ext>
            </a:extLst>
          </p:cNvPr>
          <p:cNvSpPr/>
          <p:nvPr/>
        </p:nvSpPr>
        <p:spPr>
          <a:xfrm>
            <a:off x="1982765" y="4822430"/>
            <a:ext cx="11488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任务暂停</a:t>
            </a:r>
          </a:p>
        </p:txBody>
      </p:sp>
      <p:sp>
        <p:nvSpPr>
          <p:cNvPr id="9" name="圆角矩形 14">
            <a:extLst>
              <a:ext uri="{FF2B5EF4-FFF2-40B4-BE49-F238E27FC236}">
                <a16:creationId xmlns:a16="http://schemas.microsoft.com/office/drawing/2014/main" id="{617A0E4F-8D40-4BC4-8FE7-FDD8FDCC1198}"/>
              </a:ext>
            </a:extLst>
          </p:cNvPr>
          <p:cNvSpPr/>
          <p:nvPr/>
        </p:nvSpPr>
        <p:spPr>
          <a:xfrm>
            <a:off x="3339443" y="4812329"/>
            <a:ext cx="11488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任务统计</a:t>
            </a:r>
          </a:p>
        </p:txBody>
      </p:sp>
      <p:sp>
        <p:nvSpPr>
          <p:cNvPr id="10" name="AutoShape 5">
            <a:extLst>
              <a:ext uri="{FF2B5EF4-FFF2-40B4-BE49-F238E27FC236}">
                <a16:creationId xmlns:a16="http://schemas.microsoft.com/office/drawing/2014/main" id="{79F2B314-08EF-45B2-A7EF-080158271BA5}"/>
              </a:ext>
            </a:extLst>
          </p:cNvPr>
          <p:cNvSpPr>
            <a:spLocks noChangeArrowheads="1"/>
          </p:cNvSpPr>
          <p:nvPr/>
        </p:nvSpPr>
        <p:spPr bwMode="auto">
          <a:xfrm>
            <a:off x="1795587" y="1477001"/>
            <a:ext cx="6410245" cy="5281835"/>
          </a:xfrm>
          <a:prstGeom prst="roundRect">
            <a:avLst>
              <a:gd name="adj" fmla="val 2697"/>
            </a:avLst>
          </a:prstGeom>
          <a:noFill/>
          <a:ln w="12700" cap="rnd">
            <a:solidFill>
              <a:schemeClr val="accent4"/>
            </a:solidFill>
            <a:prstDash val="sysDash"/>
            <a:round/>
            <a:headEnd/>
            <a:tailEnd/>
          </a:ln>
          <a:effectLst/>
        </p:spPr>
        <p:txBody>
          <a:bodyPr vert="eaVert" wrap="none" anchor="t"/>
          <a:lstStyle/>
          <a:p>
            <a:pPr lvl="0" algn="ctr"/>
            <a:endParaRPr lang="zh-CN" altLang="en-US" sz="1596" b="1" dirty="0">
              <a:solidFill>
                <a:srgbClr val="3F3F3F"/>
              </a:solidFill>
              <a:latin typeface="微软雅黑"/>
              <a:ea typeface="微软雅黑"/>
            </a:endParaRPr>
          </a:p>
        </p:txBody>
      </p:sp>
      <p:grpSp>
        <p:nvGrpSpPr>
          <p:cNvPr id="11" name="组合 10">
            <a:extLst>
              <a:ext uri="{FF2B5EF4-FFF2-40B4-BE49-F238E27FC236}">
                <a16:creationId xmlns:a16="http://schemas.microsoft.com/office/drawing/2014/main" id="{0B4F63E1-1155-4025-8E3C-DCEE6815E683}"/>
              </a:ext>
            </a:extLst>
          </p:cNvPr>
          <p:cNvGrpSpPr/>
          <p:nvPr/>
        </p:nvGrpSpPr>
        <p:grpSpPr>
          <a:xfrm>
            <a:off x="1945300" y="1612563"/>
            <a:ext cx="6151652" cy="434703"/>
            <a:chOff x="2101759" y="1662130"/>
            <a:chExt cx="6168788" cy="435914"/>
          </a:xfrm>
        </p:grpSpPr>
        <p:sp>
          <p:nvSpPr>
            <p:cNvPr id="12" name="AutoShape 5">
              <a:extLst>
                <a:ext uri="{FF2B5EF4-FFF2-40B4-BE49-F238E27FC236}">
                  <a16:creationId xmlns:a16="http://schemas.microsoft.com/office/drawing/2014/main" id="{34376DF6-B90B-4249-8ED7-4A82867D39F9}"/>
                </a:ext>
              </a:extLst>
            </p:cNvPr>
            <p:cNvSpPr>
              <a:spLocks noChangeArrowheads="1"/>
            </p:cNvSpPr>
            <p:nvPr/>
          </p:nvSpPr>
          <p:spPr bwMode="auto">
            <a:xfrm>
              <a:off x="2101759" y="1662130"/>
              <a:ext cx="6168788" cy="435914"/>
            </a:xfrm>
            <a:prstGeom prst="roundRect">
              <a:avLst>
                <a:gd name="adj" fmla="val 0"/>
              </a:avLst>
            </a:prstGeom>
            <a:solidFill>
              <a:schemeClr val="accent6"/>
            </a:solidFill>
            <a:ln w="12700" cap="rnd">
              <a:noFill/>
              <a:prstDash val="solid"/>
              <a:round/>
              <a:headEnd/>
              <a:tailEnd/>
            </a:ln>
            <a:effectLst/>
          </p:spPr>
          <p:txBody>
            <a:bodyPr vert="horz" wrap="none" anchor="ctr"/>
            <a:lstStyle/>
            <a:p>
              <a:pPr algn="ctr">
                <a:defRPr/>
              </a:pPr>
              <a:r>
                <a:rPr lang="zh-CN" altLang="en-US" sz="1396" b="1" dirty="0">
                  <a:solidFill>
                    <a:schemeClr val="bg1"/>
                  </a:solidFill>
                  <a:latin typeface="微软雅黑" pitchFamily="34" charset="-122"/>
                  <a:ea typeface="微软雅黑" pitchFamily="34" charset="-122"/>
                </a:rPr>
                <a:t>卓望政企互联网电视平台</a:t>
              </a:r>
            </a:p>
          </p:txBody>
        </p:sp>
        <p:sp>
          <p:nvSpPr>
            <p:cNvPr id="13" name="Rounded Rectangle 80">
              <a:extLst>
                <a:ext uri="{FF2B5EF4-FFF2-40B4-BE49-F238E27FC236}">
                  <a16:creationId xmlns:a16="http://schemas.microsoft.com/office/drawing/2014/main" id="{D1FB62CA-FF9D-4F2B-AB3C-AE8CB8C6AFD4}"/>
                </a:ext>
              </a:extLst>
            </p:cNvPr>
            <p:cNvSpPr/>
            <p:nvPr/>
          </p:nvSpPr>
          <p:spPr>
            <a:xfrm>
              <a:off x="2230404" y="1730505"/>
              <a:ext cx="1138163" cy="299162"/>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a:r>
                <a:rPr lang="zh-CN" altLang="en-US" sz="1197" dirty="0">
                  <a:solidFill>
                    <a:schemeClr val="tx1"/>
                  </a:solidFill>
                  <a:latin typeface="微软雅黑" pitchFamily="34" charset="-122"/>
                  <a:ea typeface="微软雅黑" pitchFamily="34" charset="-122"/>
                </a:rPr>
                <a:t>多级权限管理</a:t>
              </a:r>
            </a:p>
          </p:txBody>
        </p:sp>
        <p:sp>
          <p:nvSpPr>
            <p:cNvPr id="14" name="Rounded Rectangle 80">
              <a:extLst>
                <a:ext uri="{FF2B5EF4-FFF2-40B4-BE49-F238E27FC236}">
                  <a16:creationId xmlns:a16="http://schemas.microsoft.com/office/drawing/2014/main" id="{CF794510-8C2E-4503-96AC-5B3CC25A3D84}"/>
                </a:ext>
              </a:extLst>
            </p:cNvPr>
            <p:cNvSpPr/>
            <p:nvPr/>
          </p:nvSpPr>
          <p:spPr>
            <a:xfrm>
              <a:off x="7033541" y="1730505"/>
              <a:ext cx="1138163" cy="299162"/>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a:r>
                <a:rPr lang="zh-CN" altLang="en-US" sz="1197" dirty="0">
                  <a:solidFill>
                    <a:schemeClr val="tx1"/>
                  </a:solidFill>
                  <a:latin typeface="微软雅黑" pitchFamily="34" charset="-122"/>
                  <a:ea typeface="微软雅黑" pitchFamily="34" charset="-122"/>
                </a:rPr>
                <a:t>统一界面呈现</a:t>
              </a:r>
            </a:p>
          </p:txBody>
        </p:sp>
      </p:grpSp>
      <p:grpSp>
        <p:nvGrpSpPr>
          <p:cNvPr id="15" name="组合 14">
            <a:extLst>
              <a:ext uri="{FF2B5EF4-FFF2-40B4-BE49-F238E27FC236}">
                <a16:creationId xmlns:a16="http://schemas.microsoft.com/office/drawing/2014/main" id="{3AC460E7-02C4-4E35-96F5-F0582695DD3E}"/>
              </a:ext>
            </a:extLst>
          </p:cNvPr>
          <p:cNvGrpSpPr/>
          <p:nvPr/>
        </p:nvGrpSpPr>
        <p:grpSpPr>
          <a:xfrm>
            <a:off x="1942530" y="5669294"/>
            <a:ext cx="6263301" cy="560719"/>
            <a:chOff x="1921557" y="5320720"/>
            <a:chExt cx="6280748" cy="562281"/>
          </a:xfrm>
        </p:grpSpPr>
        <p:sp>
          <p:nvSpPr>
            <p:cNvPr id="16" name="圆柱形 15">
              <a:extLst>
                <a:ext uri="{FF2B5EF4-FFF2-40B4-BE49-F238E27FC236}">
                  <a16:creationId xmlns:a16="http://schemas.microsoft.com/office/drawing/2014/main" id="{E7D3D581-26F7-458C-A41E-ECAB02AD5110}"/>
                </a:ext>
              </a:extLst>
            </p:cNvPr>
            <p:cNvSpPr/>
            <p:nvPr/>
          </p:nvSpPr>
          <p:spPr>
            <a:xfrm>
              <a:off x="2275015" y="5369165"/>
              <a:ext cx="900000" cy="396000"/>
            </a:xfrm>
            <a:prstGeom prst="can">
              <a:avLst/>
            </a:prstGeom>
            <a:solidFill>
              <a:srgbClr val="005982">
                <a:lumMod val="60000"/>
                <a:lumOff val="40000"/>
              </a:srgbClr>
            </a:solidFill>
            <a:ln w="25400" cap="flat" cmpd="sng" algn="ctr">
              <a:noFill/>
              <a:prstDash val="solid"/>
            </a:ln>
            <a:effectLst/>
          </p:spPr>
          <p:txBody>
            <a:bodyPr rtlCol="0" anchor="ctr"/>
            <a:lstStyle/>
            <a:p>
              <a:pPr algn="ctr" defTabSz="911840" eaLnBrk="1" fontAlgn="auto" hangingPunct="1">
                <a:spcBef>
                  <a:spcPts val="0"/>
                </a:spcBef>
                <a:spcAft>
                  <a:spcPts val="0"/>
                </a:spcAft>
                <a:defRPr/>
              </a:pPr>
              <a:r>
                <a:rPr lang="zh-CN" altLang="en-US" sz="1396" b="1" dirty="0">
                  <a:solidFill>
                    <a:srgbClr val="FFFFFF"/>
                  </a:solidFill>
                  <a:latin typeface="微软雅黑"/>
                  <a:ea typeface="微软雅黑"/>
                </a:rPr>
                <a:t>运营素材</a:t>
              </a:r>
              <a:endParaRPr kumimoji="0" lang="zh-CN" altLang="en-US" sz="1396" b="1" kern="0" dirty="0">
                <a:solidFill>
                  <a:srgbClr val="FFFFFF"/>
                </a:solidFill>
                <a:latin typeface="微软雅黑"/>
                <a:ea typeface="微软雅黑"/>
              </a:endParaRPr>
            </a:p>
          </p:txBody>
        </p:sp>
        <p:sp>
          <p:nvSpPr>
            <p:cNvPr id="17" name="圆柱形 16">
              <a:extLst>
                <a:ext uri="{FF2B5EF4-FFF2-40B4-BE49-F238E27FC236}">
                  <a16:creationId xmlns:a16="http://schemas.microsoft.com/office/drawing/2014/main" id="{A48CBE7D-F8AD-43B2-9B7B-7D00BA1AF167}"/>
                </a:ext>
              </a:extLst>
            </p:cNvPr>
            <p:cNvSpPr/>
            <p:nvPr/>
          </p:nvSpPr>
          <p:spPr>
            <a:xfrm>
              <a:off x="4736873" y="5399598"/>
              <a:ext cx="1250955" cy="396000"/>
            </a:xfrm>
            <a:prstGeom prst="can">
              <a:avLst/>
            </a:prstGeom>
            <a:solidFill>
              <a:srgbClr val="005982">
                <a:lumMod val="60000"/>
                <a:lumOff val="40000"/>
              </a:srgbClr>
            </a:solidFill>
            <a:ln w="25400" cap="flat" cmpd="sng" algn="ctr">
              <a:noFill/>
              <a:prstDash val="solid"/>
            </a:ln>
            <a:effectLst/>
          </p:spPr>
          <p:txBody>
            <a:bodyPr rtlCol="0" anchor="ctr"/>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用户数据分析</a:t>
              </a:r>
            </a:p>
          </p:txBody>
        </p:sp>
        <p:sp>
          <p:nvSpPr>
            <p:cNvPr id="18" name="圆角矩形 24">
              <a:extLst>
                <a:ext uri="{FF2B5EF4-FFF2-40B4-BE49-F238E27FC236}">
                  <a16:creationId xmlns:a16="http://schemas.microsoft.com/office/drawing/2014/main" id="{947AF36F-C249-4408-9227-F30F492B1825}"/>
                </a:ext>
              </a:extLst>
            </p:cNvPr>
            <p:cNvSpPr/>
            <p:nvPr/>
          </p:nvSpPr>
          <p:spPr>
            <a:xfrm>
              <a:off x="1921557" y="5320720"/>
              <a:ext cx="6280748" cy="562281"/>
            </a:xfrm>
            <a:prstGeom prst="roundRect">
              <a:avLst>
                <a:gd name="adj" fmla="val 0"/>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396" b="1" dirty="0"/>
            </a:p>
          </p:txBody>
        </p:sp>
        <p:sp>
          <p:nvSpPr>
            <p:cNvPr id="19" name="圆柱形 18">
              <a:extLst>
                <a:ext uri="{FF2B5EF4-FFF2-40B4-BE49-F238E27FC236}">
                  <a16:creationId xmlns:a16="http://schemas.microsoft.com/office/drawing/2014/main" id="{928ECA23-A932-44A0-9935-5ED877741567}"/>
                </a:ext>
              </a:extLst>
            </p:cNvPr>
            <p:cNvSpPr/>
            <p:nvPr/>
          </p:nvSpPr>
          <p:spPr>
            <a:xfrm>
              <a:off x="3374639" y="5369165"/>
              <a:ext cx="1194164" cy="396000"/>
            </a:xfrm>
            <a:prstGeom prst="can">
              <a:avLst/>
            </a:prstGeom>
            <a:solidFill>
              <a:srgbClr val="005982">
                <a:lumMod val="60000"/>
                <a:lumOff val="40000"/>
              </a:srgbClr>
            </a:solidFill>
            <a:ln w="25400" cap="flat" cmpd="sng" algn="ctr">
              <a:noFill/>
              <a:prstDash val="solid"/>
            </a:ln>
            <a:effectLst/>
          </p:spPr>
          <p:txBody>
            <a:bodyPr rtlCol="0" anchor="ctr"/>
            <a:lstStyle/>
            <a:p>
              <a:pPr algn="ctr" defTabSz="911840" eaLnBrk="1" fontAlgn="auto" hangingPunct="1">
                <a:spcBef>
                  <a:spcPts val="0"/>
                </a:spcBef>
                <a:spcAft>
                  <a:spcPts val="0"/>
                </a:spcAft>
                <a:defRPr/>
              </a:pPr>
              <a:r>
                <a:rPr lang="zh-CN" altLang="en-US" sz="1396" b="1" dirty="0">
                  <a:solidFill>
                    <a:srgbClr val="FFFFFF"/>
                  </a:solidFill>
                  <a:latin typeface="微软雅黑"/>
                  <a:ea typeface="微软雅黑"/>
                </a:rPr>
                <a:t>媒资库信息</a:t>
              </a:r>
              <a:endParaRPr kumimoji="0" lang="zh-CN" altLang="en-US" sz="1396" b="1" kern="0" dirty="0">
                <a:solidFill>
                  <a:srgbClr val="FFFFFF"/>
                </a:solidFill>
                <a:latin typeface="微软雅黑"/>
                <a:ea typeface="微软雅黑"/>
              </a:endParaRPr>
            </a:p>
          </p:txBody>
        </p:sp>
      </p:grpSp>
      <p:sp>
        <p:nvSpPr>
          <p:cNvPr id="20" name="矩形 19">
            <a:extLst>
              <a:ext uri="{FF2B5EF4-FFF2-40B4-BE49-F238E27FC236}">
                <a16:creationId xmlns:a16="http://schemas.microsoft.com/office/drawing/2014/main" id="{F947C205-D8AA-4411-8005-CE3DD74B6685}"/>
              </a:ext>
            </a:extLst>
          </p:cNvPr>
          <p:cNvSpPr/>
          <p:nvPr/>
        </p:nvSpPr>
        <p:spPr>
          <a:xfrm>
            <a:off x="135191" y="1600440"/>
            <a:ext cx="1239461" cy="4314614"/>
          </a:xfrm>
          <a:prstGeom prst="rect">
            <a:avLst/>
          </a:prstGeom>
          <a:noFill/>
          <a:ln w="12700" cap="rnd">
            <a:solidFill>
              <a:schemeClr val="accent4"/>
            </a:solidFill>
            <a:prstDash val="sysDash"/>
            <a:round/>
            <a:headEnd/>
            <a:tailEnd/>
          </a:ln>
          <a:effectLst/>
        </p:spPr>
        <p:txBody>
          <a:bodyPr vert="horz" wrap="none" anchor="t"/>
          <a:lstStyle/>
          <a:p>
            <a:pPr algn="ctr" rtl="0" fontAlgn="base">
              <a:spcBef>
                <a:spcPct val="0"/>
              </a:spcBef>
              <a:spcAft>
                <a:spcPct val="0"/>
              </a:spcAft>
            </a:pPr>
            <a:endParaRPr lang="zh-CN" altLang="en-US" sz="1596" b="1" dirty="0">
              <a:solidFill>
                <a:srgbClr val="3F3F3F"/>
              </a:solidFill>
              <a:latin typeface="微软雅黑"/>
              <a:ea typeface="微软雅黑"/>
            </a:endParaRPr>
          </a:p>
        </p:txBody>
      </p:sp>
      <p:sp>
        <p:nvSpPr>
          <p:cNvPr id="21" name="圆角矩形 28">
            <a:extLst>
              <a:ext uri="{FF2B5EF4-FFF2-40B4-BE49-F238E27FC236}">
                <a16:creationId xmlns:a16="http://schemas.microsoft.com/office/drawing/2014/main" id="{BA50D654-66AB-4FBF-AF3F-321A8AAA55FD}"/>
              </a:ext>
            </a:extLst>
          </p:cNvPr>
          <p:cNvSpPr/>
          <p:nvPr/>
        </p:nvSpPr>
        <p:spPr>
          <a:xfrm>
            <a:off x="234330" y="2963724"/>
            <a:ext cx="10411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屏幕呈现</a:t>
            </a:r>
          </a:p>
        </p:txBody>
      </p:sp>
      <p:sp>
        <p:nvSpPr>
          <p:cNvPr id="22" name="圆角矩形 29">
            <a:extLst>
              <a:ext uri="{FF2B5EF4-FFF2-40B4-BE49-F238E27FC236}">
                <a16:creationId xmlns:a16="http://schemas.microsoft.com/office/drawing/2014/main" id="{00B12FBC-4818-4CF1-A264-D325C08DCB91}"/>
              </a:ext>
            </a:extLst>
          </p:cNvPr>
          <p:cNvSpPr/>
          <p:nvPr/>
        </p:nvSpPr>
        <p:spPr>
          <a:xfrm>
            <a:off x="234330" y="3590942"/>
            <a:ext cx="10411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远程更新</a:t>
            </a:r>
          </a:p>
        </p:txBody>
      </p:sp>
      <p:sp>
        <p:nvSpPr>
          <p:cNvPr id="23" name="圆角矩形 30">
            <a:extLst>
              <a:ext uri="{FF2B5EF4-FFF2-40B4-BE49-F238E27FC236}">
                <a16:creationId xmlns:a16="http://schemas.microsoft.com/office/drawing/2014/main" id="{B8AD5EDF-610F-4A19-9AC3-0B51F1C91BC9}"/>
              </a:ext>
            </a:extLst>
          </p:cNvPr>
          <p:cNvSpPr/>
          <p:nvPr/>
        </p:nvSpPr>
        <p:spPr>
          <a:xfrm>
            <a:off x="234328" y="4217276"/>
            <a:ext cx="10411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数据采集</a:t>
            </a:r>
          </a:p>
        </p:txBody>
      </p:sp>
      <p:sp>
        <p:nvSpPr>
          <p:cNvPr id="24" name="圆角矩形 31">
            <a:extLst>
              <a:ext uri="{FF2B5EF4-FFF2-40B4-BE49-F238E27FC236}">
                <a16:creationId xmlns:a16="http://schemas.microsoft.com/office/drawing/2014/main" id="{24DA1E77-D78E-4BA8-A8D2-6CA4827B2AF8}"/>
              </a:ext>
            </a:extLst>
          </p:cNvPr>
          <p:cNvSpPr/>
          <p:nvPr/>
        </p:nvSpPr>
        <p:spPr>
          <a:xfrm>
            <a:off x="234330" y="4815924"/>
            <a:ext cx="10411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数据上报</a:t>
            </a:r>
          </a:p>
        </p:txBody>
      </p:sp>
      <p:sp>
        <p:nvSpPr>
          <p:cNvPr id="25" name="AutoShape 5">
            <a:extLst>
              <a:ext uri="{FF2B5EF4-FFF2-40B4-BE49-F238E27FC236}">
                <a16:creationId xmlns:a16="http://schemas.microsoft.com/office/drawing/2014/main" id="{4C767F0C-BDE0-4C21-8806-F0D8FDC4D986}"/>
              </a:ext>
            </a:extLst>
          </p:cNvPr>
          <p:cNvSpPr>
            <a:spLocks noChangeArrowheads="1"/>
          </p:cNvSpPr>
          <p:nvPr/>
        </p:nvSpPr>
        <p:spPr bwMode="auto">
          <a:xfrm>
            <a:off x="4767631" y="3564540"/>
            <a:ext cx="3357569" cy="1977690"/>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屏幕管理</a:t>
            </a:r>
          </a:p>
        </p:txBody>
      </p:sp>
      <p:sp>
        <p:nvSpPr>
          <p:cNvPr id="26" name="圆角矩形 37">
            <a:extLst>
              <a:ext uri="{FF2B5EF4-FFF2-40B4-BE49-F238E27FC236}">
                <a16:creationId xmlns:a16="http://schemas.microsoft.com/office/drawing/2014/main" id="{3203F9D1-8214-4BE0-8227-83B657AE1716}"/>
              </a:ext>
            </a:extLst>
          </p:cNvPr>
          <p:cNvSpPr/>
          <p:nvPr/>
        </p:nvSpPr>
        <p:spPr>
          <a:xfrm>
            <a:off x="4952270" y="3892484"/>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屏幕编排</a:t>
            </a:r>
          </a:p>
        </p:txBody>
      </p:sp>
      <p:sp>
        <p:nvSpPr>
          <p:cNvPr id="27" name="圆角矩形 38">
            <a:extLst>
              <a:ext uri="{FF2B5EF4-FFF2-40B4-BE49-F238E27FC236}">
                <a16:creationId xmlns:a16="http://schemas.microsoft.com/office/drawing/2014/main" id="{A5DC3E70-4EA4-4D67-A9FC-64C6B7A6BF55}"/>
              </a:ext>
            </a:extLst>
          </p:cNvPr>
          <p:cNvSpPr/>
          <p:nvPr/>
        </p:nvSpPr>
        <p:spPr>
          <a:xfrm>
            <a:off x="7010943" y="4379630"/>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屏幕更新</a:t>
            </a:r>
          </a:p>
        </p:txBody>
      </p:sp>
      <p:sp>
        <p:nvSpPr>
          <p:cNvPr id="28" name="圆角矩形 39">
            <a:extLst>
              <a:ext uri="{FF2B5EF4-FFF2-40B4-BE49-F238E27FC236}">
                <a16:creationId xmlns:a16="http://schemas.microsoft.com/office/drawing/2014/main" id="{DDAC5CBC-8F55-49BB-AE71-AC344604C0D1}"/>
              </a:ext>
            </a:extLst>
          </p:cNvPr>
          <p:cNvSpPr/>
          <p:nvPr/>
        </p:nvSpPr>
        <p:spPr>
          <a:xfrm>
            <a:off x="5981607" y="4394831"/>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屏幕审核</a:t>
            </a:r>
          </a:p>
        </p:txBody>
      </p:sp>
      <p:sp>
        <p:nvSpPr>
          <p:cNvPr id="29" name="圆角矩形 40">
            <a:extLst>
              <a:ext uri="{FF2B5EF4-FFF2-40B4-BE49-F238E27FC236}">
                <a16:creationId xmlns:a16="http://schemas.microsoft.com/office/drawing/2014/main" id="{DC32371A-327B-4415-9D21-5B4CB215DA59}"/>
              </a:ext>
            </a:extLst>
          </p:cNvPr>
          <p:cNvSpPr/>
          <p:nvPr/>
        </p:nvSpPr>
        <p:spPr>
          <a:xfrm>
            <a:off x="5988164" y="3892484"/>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屏幕测试</a:t>
            </a:r>
          </a:p>
        </p:txBody>
      </p:sp>
      <p:sp>
        <p:nvSpPr>
          <p:cNvPr id="30" name="圆角矩形 41">
            <a:extLst>
              <a:ext uri="{FF2B5EF4-FFF2-40B4-BE49-F238E27FC236}">
                <a16:creationId xmlns:a16="http://schemas.microsoft.com/office/drawing/2014/main" id="{4F57F05A-3F35-4A9A-A13D-84633E533636}"/>
              </a:ext>
            </a:extLst>
          </p:cNvPr>
          <p:cNvSpPr/>
          <p:nvPr/>
        </p:nvSpPr>
        <p:spPr>
          <a:xfrm>
            <a:off x="7024059" y="3883672"/>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智能推荐</a:t>
            </a:r>
          </a:p>
        </p:txBody>
      </p:sp>
      <p:sp>
        <p:nvSpPr>
          <p:cNvPr id="31" name="圆角矩形 42">
            <a:extLst>
              <a:ext uri="{FF2B5EF4-FFF2-40B4-BE49-F238E27FC236}">
                <a16:creationId xmlns:a16="http://schemas.microsoft.com/office/drawing/2014/main" id="{DF80D918-989E-4A98-9F75-87AEC6559001}"/>
              </a:ext>
            </a:extLst>
          </p:cNvPr>
          <p:cNvSpPr/>
          <p:nvPr/>
        </p:nvSpPr>
        <p:spPr>
          <a:xfrm>
            <a:off x="4952270" y="4379276"/>
            <a:ext cx="941188"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屏幕预览</a:t>
            </a:r>
          </a:p>
        </p:txBody>
      </p:sp>
      <p:cxnSp>
        <p:nvCxnSpPr>
          <p:cNvPr id="32" name="直接连接符 31">
            <a:extLst>
              <a:ext uri="{FF2B5EF4-FFF2-40B4-BE49-F238E27FC236}">
                <a16:creationId xmlns:a16="http://schemas.microsoft.com/office/drawing/2014/main" id="{23DC5C26-975E-4AA8-AA63-84BEB96E0E55}"/>
              </a:ext>
            </a:extLst>
          </p:cNvPr>
          <p:cNvCxnSpPr>
            <a:endCxn id="34" idx="3"/>
          </p:cNvCxnSpPr>
          <p:nvPr/>
        </p:nvCxnSpPr>
        <p:spPr>
          <a:xfrm flipV="1">
            <a:off x="1942929" y="2782548"/>
            <a:ext cx="2932960" cy="51686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grpSp>
        <p:nvGrpSpPr>
          <p:cNvPr id="33" name="组合 32">
            <a:extLst>
              <a:ext uri="{FF2B5EF4-FFF2-40B4-BE49-F238E27FC236}">
                <a16:creationId xmlns:a16="http://schemas.microsoft.com/office/drawing/2014/main" id="{64ECF5DD-49B2-46C1-BAE8-F8319643D1D5}"/>
              </a:ext>
            </a:extLst>
          </p:cNvPr>
          <p:cNvGrpSpPr/>
          <p:nvPr/>
        </p:nvGrpSpPr>
        <p:grpSpPr>
          <a:xfrm>
            <a:off x="1932089" y="2127578"/>
            <a:ext cx="5142737" cy="3362594"/>
            <a:chOff x="2728859" y="1957391"/>
            <a:chExt cx="5157062" cy="3371961"/>
          </a:xfrm>
        </p:grpSpPr>
        <p:sp>
          <p:nvSpPr>
            <p:cNvPr id="34" name="AutoShape 5">
              <a:extLst>
                <a:ext uri="{FF2B5EF4-FFF2-40B4-BE49-F238E27FC236}">
                  <a16:creationId xmlns:a16="http://schemas.microsoft.com/office/drawing/2014/main" id="{8858BC79-10E0-4D2B-AC5B-2837051E6FDB}"/>
                </a:ext>
              </a:extLst>
            </p:cNvPr>
            <p:cNvSpPr>
              <a:spLocks noChangeArrowheads="1"/>
            </p:cNvSpPr>
            <p:nvPr/>
          </p:nvSpPr>
          <p:spPr bwMode="auto">
            <a:xfrm>
              <a:off x="2728859" y="1957391"/>
              <a:ext cx="2952000" cy="1313590"/>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lang="zh-CN" altLang="en-US" sz="1396" b="1" dirty="0">
                  <a:solidFill>
                    <a:srgbClr val="FFFFFF"/>
                  </a:solidFill>
                  <a:latin typeface="微软雅黑"/>
                  <a:ea typeface="微软雅黑"/>
                </a:rPr>
                <a:t>直播</a:t>
              </a:r>
              <a:endParaRPr kumimoji="0" lang="zh-CN" altLang="en-US" sz="1396" b="1" kern="0" dirty="0">
                <a:solidFill>
                  <a:srgbClr val="FFFFFF"/>
                </a:solidFill>
                <a:latin typeface="微软雅黑"/>
                <a:ea typeface="微软雅黑"/>
              </a:endParaRPr>
            </a:p>
          </p:txBody>
        </p:sp>
        <p:sp>
          <p:nvSpPr>
            <p:cNvPr id="35" name="圆角矩形 46">
              <a:extLst>
                <a:ext uri="{FF2B5EF4-FFF2-40B4-BE49-F238E27FC236}">
                  <a16:creationId xmlns:a16="http://schemas.microsoft.com/office/drawing/2014/main" id="{44D59C08-A5C3-4E76-8D32-876F7FA20234}"/>
                </a:ext>
              </a:extLst>
            </p:cNvPr>
            <p:cNvSpPr/>
            <p:nvPr/>
          </p:nvSpPr>
          <p:spPr>
            <a:xfrm>
              <a:off x="2771929" y="2286249"/>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直播接入</a:t>
              </a:r>
            </a:p>
          </p:txBody>
        </p:sp>
        <p:sp>
          <p:nvSpPr>
            <p:cNvPr id="36" name="圆角矩形 47">
              <a:extLst>
                <a:ext uri="{FF2B5EF4-FFF2-40B4-BE49-F238E27FC236}">
                  <a16:creationId xmlns:a16="http://schemas.microsoft.com/office/drawing/2014/main" id="{12BBE0A5-D42B-4BE6-8BD0-C9E3D53E4D22}"/>
                </a:ext>
              </a:extLst>
            </p:cNvPr>
            <p:cNvSpPr/>
            <p:nvPr/>
          </p:nvSpPr>
          <p:spPr>
            <a:xfrm>
              <a:off x="3793062" y="2721846"/>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鉴黄</a:t>
              </a:r>
            </a:p>
          </p:txBody>
        </p:sp>
        <p:sp>
          <p:nvSpPr>
            <p:cNvPr id="37" name="圆角矩形 48">
              <a:extLst>
                <a:ext uri="{FF2B5EF4-FFF2-40B4-BE49-F238E27FC236}">
                  <a16:creationId xmlns:a16="http://schemas.microsoft.com/office/drawing/2014/main" id="{69AB89DA-88E6-40A9-AF94-83DD925608B6}"/>
                </a:ext>
              </a:extLst>
            </p:cNvPr>
            <p:cNvSpPr/>
            <p:nvPr/>
          </p:nvSpPr>
          <p:spPr>
            <a:xfrm>
              <a:off x="2785577" y="2721846"/>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黑白名单</a:t>
              </a:r>
            </a:p>
          </p:txBody>
        </p:sp>
        <p:sp>
          <p:nvSpPr>
            <p:cNvPr id="38" name="圆角矩形 50">
              <a:extLst>
                <a:ext uri="{FF2B5EF4-FFF2-40B4-BE49-F238E27FC236}">
                  <a16:creationId xmlns:a16="http://schemas.microsoft.com/office/drawing/2014/main" id="{DAF3D9AA-2BEC-408B-8CC4-AD65709C7AB1}"/>
                </a:ext>
              </a:extLst>
            </p:cNvPr>
            <p:cNvSpPr/>
            <p:nvPr/>
          </p:nvSpPr>
          <p:spPr>
            <a:xfrm>
              <a:off x="6843293" y="5005352"/>
              <a:ext cx="1042628"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推荐位管理</a:t>
              </a:r>
            </a:p>
          </p:txBody>
        </p:sp>
      </p:grpSp>
      <p:sp>
        <p:nvSpPr>
          <p:cNvPr id="39" name="圆角矩形 53">
            <a:extLst>
              <a:ext uri="{FF2B5EF4-FFF2-40B4-BE49-F238E27FC236}">
                <a16:creationId xmlns:a16="http://schemas.microsoft.com/office/drawing/2014/main" id="{B2388260-D1C8-4435-A4D7-7F3FA5A587B0}"/>
              </a:ext>
            </a:extLst>
          </p:cNvPr>
          <p:cNvSpPr/>
          <p:nvPr/>
        </p:nvSpPr>
        <p:spPr>
          <a:xfrm>
            <a:off x="4943699" y="4804183"/>
            <a:ext cx="1600363" cy="31321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首页滚动条消息配置</a:t>
            </a:r>
          </a:p>
        </p:txBody>
      </p:sp>
      <p:sp>
        <p:nvSpPr>
          <p:cNvPr id="40" name="圆角矩形 54">
            <a:extLst>
              <a:ext uri="{FF2B5EF4-FFF2-40B4-BE49-F238E27FC236}">
                <a16:creationId xmlns:a16="http://schemas.microsoft.com/office/drawing/2014/main" id="{423167AE-670F-4769-92CD-5325601C6016}"/>
              </a:ext>
            </a:extLst>
          </p:cNvPr>
          <p:cNvSpPr/>
          <p:nvPr/>
        </p:nvSpPr>
        <p:spPr>
          <a:xfrm>
            <a:off x="6657820" y="4782007"/>
            <a:ext cx="1313104"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特殊屏幕配置</a:t>
            </a:r>
          </a:p>
        </p:txBody>
      </p:sp>
      <p:sp>
        <p:nvSpPr>
          <p:cNvPr id="41" name="右箭头 60">
            <a:extLst>
              <a:ext uri="{FF2B5EF4-FFF2-40B4-BE49-F238E27FC236}">
                <a16:creationId xmlns:a16="http://schemas.microsoft.com/office/drawing/2014/main" id="{41D3312E-A2F1-4E2C-9806-F0ADC833FA3D}"/>
              </a:ext>
            </a:extLst>
          </p:cNvPr>
          <p:cNvSpPr/>
          <p:nvPr/>
        </p:nvSpPr>
        <p:spPr>
          <a:xfrm rot="10800000">
            <a:off x="1341646" y="2374145"/>
            <a:ext cx="427725" cy="730097"/>
          </a:xfrm>
          <a:prstGeom prst="rightArrow">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592" tIns="45592" rIns="45592" bIns="45592" numCol="1" spcCol="38100" rtlCol="0" anchor="ctr">
            <a:spAutoFit/>
          </a:bodyPr>
          <a:lstStyle/>
          <a:p>
            <a:pPr algn="ctr" defTabSz="542671" fontAlgn="auto" latinLnBrk="1">
              <a:spcBef>
                <a:spcPts val="0"/>
              </a:spcBef>
              <a:spcAft>
                <a:spcPts val="0"/>
              </a:spcAft>
            </a:pPr>
            <a:endParaRPr kumimoji="0" lang="zh-CN" altLang="en-US" sz="1795" dirty="0">
              <a:solidFill>
                <a:srgbClr val="000000"/>
              </a:solidFill>
              <a:latin typeface="微软雅黑" pitchFamily="34" charset="-122"/>
              <a:ea typeface="微软雅黑" pitchFamily="34" charset="-122"/>
              <a:sym typeface="Calibri"/>
            </a:endParaRPr>
          </a:p>
        </p:txBody>
      </p:sp>
      <p:sp>
        <p:nvSpPr>
          <p:cNvPr id="42" name="TextBox 72">
            <a:extLst>
              <a:ext uri="{FF2B5EF4-FFF2-40B4-BE49-F238E27FC236}">
                <a16:creationId xmlns:a16="http://schemas.microsoft.com/office/drawing/2014/main" id="{7566AB28-5676-444B-8E9C-C923464A5F0B}"/>
              </a:ext>
            </a:extLst>
          </p:cNvPr>
          <p:cNvSpPr txBox="1"/>
          <p:nvPr/>
        </p:nvSpPr>
        <p:spPr>
          <a:xfrm>
            <a:off x="363598" y="1932566"/>
            <a:ext cx="782648" cy="3675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592" tIns="45592" rIns="45592" bIns="45592" numCol="1" spcCol="38100" rtlCol="0" anchor="t">
            <a:spAutoFit/>
          </a:bodyPr>
          <a:lstStyle/>
          <a:p>
            <a:pPr defTabSz="542671" fontAlgn="auto" latinLnBrk="1">
              <a:spcBef>
                <a:spcPts val="0"/>
              </a:spcBef>
              <a:spcAft>
                <a:spcPts val="0"/>
              </a:spcAft>
            </a:pPr>
            <a:r>
              <a:rPr kumimoji="0" lang="zh-CN" altLang="en-US" sz="1795" b="1" dirty="0">
                <a:solidFill>
                  <a:srgbClr val="000000"/>
                </a:solidFill>
                <a:latin typeface="微软雅黑" pitchFamily="34" charset="-122"/>
                <a:ea typeface="微软雅黑" pitchFamily="34" charset="-122"/>
                <a:sym typeface="Calibri"/>
              </a:rPr>
              <a:t>机顶盒</a:t>
            </a:r>
          </a:p>
        </p:txBody>
      </p:sp>
      <p:pic>
        <p:nvPicPr>
          <p:cNvPr id="43" name="图片 42">
            <a:extLst>
              <a:ext uri="{FF2B5EF4-FFF2-40B4-BE49-F238E27FC236}">
                <a16:creationId xmlns:a16="http://schemas.microsoft.com/office/drawing/2014/main" id="{042BE69F-960F-4BCC-BF1D-E3BDD85DF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648" y="2171181"/>
            <a:ext cx="975646" cy="566127"/>
          </a:xfrm>
          <a:prstGeom prst="rect">
            <a:avLst/>
          </a:prstGeom>
        </p:spPr>
      </p:pic>
      <p:sp>
        <p:nvSpPr>
          <p:cNvPr id="44" name="AutoShape 5">
            <a:extLst>
              <a:ext uri="{FF2B5EF4-FFF2-40B4-BE49-F238E27FC236}">
                <a16:creationId xmlns:a16="http://schemas.microsoft.com/office/drawing/2014/main" id="{2D5F2C70-41A0-4151-89C7-41C4A5D997EE}"/>
              </a:ext>
            </a:extLst>
          </p:cNvPr>
          <p:cNvSpPr>
            <a:spLocks noChangeArrowheads="1"/>
          </p:cNvSpPr>
          <p:nvPr/>
        </p:nvSpPr>
        <p:spPr bwMode="auto">
          <a:xfrm>
            <a:off x="5132201" y="2136634"/>
            <a:ext cx="2943800" cy="1309941"/>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点播</a:t>
            </a:r>
          </a:p>
        </p:txBody>
      </p:sp>
      <p:sp>
        <p:nvSpPr>
          <p:cNvPr id="45" name="圆角矩形 79">
            <a:extLst>
              <a:ext uri="{FF2B5EF4-FFF2-40B4-BE49-F238E27FC236}">
                <a16:creationId xmlns:a16="http://schemas.microsoft.com/office/drawing/2014/main" id="{24BA0D91-0CB2-4508-A75F-347B2A8786EB}"/>
              </a:ext>
            </a:extLst>
          </p:cNvPr>
          <p:cNvSpPr/>
          <p:nvPr/>
        </p:nvSpPr>
        <p:spPr>
          <a:xfrm>
            <a:off x="2979686" y="2459447"/>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直播下发</a:t>
            </a:r>
          </a:p>
        </p:txBody>
      </p:sp>
      <p:sp>
        <p:nvSpPr>
          <p:cNvPr id="46" name="圆角矩形 80">
            <a:extLst>
              <a:ext uri="{FF2B5EF4-FFF2-40B4-BE49-F238E27FC236}">
                <a16:creationId xmlns:a16="http://schemas.microsoft.com/office/drawing/2014/main" id="{3FE9E465-51BF-49B7-BDA7-3DE14B0C77C2}"/>
              </a:ext>
            </a:extLst>
          </p:cNvPr>
          <p:cNvSpPr/>
          <p:nvPr/>
        </p:nvSpPr>
        <p:spPr>
          <a:xfrm>
            <a:off x="3954060" y="2471408"/>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录制截图</a:t>
            </a:r>
          </a:p>
        </p:txBody>
      </p:sp>
      <p:sp>
        <p:nvSpPr>
          <p:cNvPr id="47" name="圆角矩形 81">
            <a:extLst>
              <a:ext uri="{FF2B5EF4-FFF2-40B4-BE49-F238E27FC236}">
                <a16:creationId xmlns:a16="http://schemas.microsoft.com/office/drawing/2014/main" id="{FCF713E4-AB46-4160-84B1-98B47ACE5590}"/>
              </a:ext>
            </a:extLst>
          </p:cNvPr>
          <p:cNvSpPr/>
          <p:nvPr/>
        </p:nvSpPr>
        <p:spPr>
          <a:xfrm>
            <a:off x="3963302" y="2894379"/>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互动直播</a:t>
            </a:r>
          </a:p>
        </p:txBody>
      </p:sp>
      <p:sp>
        <p:nvSpPr>
          <p:cNvPr id="48" name="圆角矩形 82">
            <a:extLst>
              <a:ext uri="{FF2B5EF4-FFF2-40B4-BE49-F238E27FC236}">
                <a16:creationId xmlns:a16="http://schemas.microsoft.com/office/drawing/2014/main" id="{F32742A7-0FC5-4606-9BC1-FB14CD4EC28E}"/>
              </a:ext>
            </a:extLst>
          </p:cNvPr>
          <p:cNvSpPr/>
          <p:nvPr/>
        </p:nvSpPr>
        <p:spPr>
          <a:xfrm>
            <a:off x="5202952" y="2450358"/>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视频管理</a:t>
            </a:r>
          </a:p>
        </p:txBody>
      </p:sp>
      <p:sp>
        <p:nvSpPr>
          <p:cNvPr id="49" name="圆角矩形 83">
            <a:extLst>
              <a:ext uri="{FF2B5EF4-FFF2-40B4-BE49-F238E27FC236}">
                <a16:creationId xmlns:a16="http://schemas.microsoft.com/office/drawing/2014/main" id="{7A43CB31-6A8A-4A4A-AA95-7F9D72079AF5}"/>
              </a:ext>
            </a:extLst>
          </p:cNvPr>
          <p:cNvSpPr/>
          <p:nvPr/>
        </p:nvSpPr>
        <p:spPr>
          <a:xfrm>
            <a:off x="6153966" y="2462318"/>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视频转码</a:t>
            </a:r>
          </a:p>
        </p:txBody>
      </p:sp>
      <p:sp>
        <p:nvSpPr>
          <p:cNvPr id="50" name="圆角矩形 84">
            <a:extLst>
              <a:ext uri="{FF2B5EF4-FFF2-40B4-BE49-F238E27FC236}">
                <a16:creationId xmlns:a16="http://schemas.microsoft.com/office/drawing/2014/main" id="{F999C828-2950-4E9E-8F87-59748A2CA724}"/>
              </a:ext>
            </a:extLst>
          </p:cNvPr>
          <p:cNvSpPr/>
          <p:nvPr/>
        </p:nvSpPr>
        <p:spPr>
          <a:xfrm>
            <a:off x="7104980" y="2468087"/>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视频分发</a:t>
            </a:r>
          </a:p>
        </p:txBody>
      </p:sp>
      <p:sp>
        <p:nvSpPr>
          <p:cNvPr id="51" name="圆角矩形 85">
            <a:extLst>
              <a:ext uri="{FF2B5EF4-FFF2-40B4-BE49-F238E27FC236}">
                <a16:creationId xmlns:a16="http://schemas.microsoft.com/office/drawing/2014/main" id="{AB7CC6AF-AF5A-44E7-B11B-14EDF93B9377}"/>
              </a:ext>
            </a:extLst>
          </p:cNvPr>
          <p:cNvSpPr/>
          <p:nvPr/>
        </p:nvSpPr>
        <p:spPr>
          <a:xfrm>
            <a:off x="5220833" y="2897347"/>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安全功能</a:t>
            </a:r>
          </a:p>
        </p:txBody>
      </p:sp>
      <p:sp>
        <p:nvSpPr>
          <p:cNvPr id="52" name="圆角矩形 86">
            <a:extLst>
              <a:ext uri="{FF2B5EF4-FFF2-40B4-BE49-F238E27FC236}">
                <a16:creationId xmlns:a16="http://schemas.microsoft.com/office/drawing/2014/main" id="{D8C570F7-9177-41F8-BA18-526D5B67AB13}"/>
              </a:ext>
            </a:extLst>
          </p:cNvPr>
          <p:cNvSpPr/>
          <p:nvPr/>
        </p:nvSpPr>
        <p:spPr>
          <a:xfrm>
            <a:off x="6171847" y="2909307"/>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视频上传</a:t>
            </a:r>
          </a:p>
        </p:txBody>
      </p:sp>
      <p:sp>
        <p:nvSpPr>
          <p:cNvPr id="53" name="圆角矩形 87">
            <a:extLst>
              <a:ext uri="{FF2B5EF4-FFF2-40B4-BE49-F238E27FC236}">
                <a16:creationId xmlns:a16="http://schemas.microsoft.com/office/drawing/2014/main" id="{5DD4C5D4-CDC9-43E9-93FF-5AE0AC1E5AAB}"/>
              </a:ext>
            </a:extLst>
          </p:cNvPr>
          <p:cNvSpPr/>
          <p:nvPr/>
        </p:nvSpPr>
        <p:spPr>
          <a:xfrm>
            <a:off x="7122861" y="2915076"/>
            <a:ext cx="897500" cy="3231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en-US" altLang="zh-CN" sz="1197" dirty="0">
                <a:solidFill>
                  <a:schemeClr val="tx1"/>
                </a:solidFill>
                <a:latin typeface="微软雅黑" pitchFamily="34" charset="-122"/>
                <a:ea typeface="微软雅黑" pitchFamily="34" charset="-122"/>
              </a:rPr>
              <a:t>UGC</a:t>
            </a:r>
            <a:r>
              <a:rPr lang="zh-CN" altLang="en-US" sz="1197" dirty="0">
                <a:solidFill>
                  <a:schemeClr val="tx1"/>
                </a:solidFill>
                <a:latin typeface="微软雅黑" pitchFamily="34" charset="-122"/>
                <a:ea typeface="微软雅黑" pitchFamily="34" charset="-122"/>
              </a:rPr>
              <a:t>功能</a:t>
            </a:r>
          </a:p>
        </p:txBody>
      </p:sp>
      <p:sp>
        <p:nvSpPr>
          <p:cNvPr id="54" name="AutoShape 5">
            <a:extLst>
              <a:ext uri="{FF2B5EF4-FFF2-40B4-BE49-F238E27FC236}">
                <a16:creationId xmlns:a16="http://schemas.microsoft.com/office/drawing/2014/main" id="{385DFA5F-3C8A-4B07-8CAA-98353D3DC7FC}"/>
              </a:ext>
            </a:extLst>
          </p:cNvPr>
          <p:cNvSpPr>
            <a:spLocks noChangeArrowheads="1"/>
          </p:cNvSpPr>
          <p:nvPr/>
        </p:nvSpPr>
        <p:spPr bwMode="auto">
          <a:xfrm>
            <a:off x="1946178" y="3472316"/>
            <a:ext cx="2704324" cy="1055455"/>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实时互动</a:t>
            </a:r>
          </a:p>
        </p:txBody>
      </p:sp>
      <p:sp>
        <p:nvSpPr>
          <p:cNvPr id="55" name="圆角矩形 89">
            <a:extLst>
              <a:ext uri="{FF2B5EF4-FFF2-40B4-BE49-F238E27FC236}">
                <a16:creationId xmlns:a16="http://schemas.microsoft.com/office/drawing/2014/main" id="{8D423807-746B-4A0E-8C32-98705C9B864F}"/>
              </a:ext>
            </a:extLst>
          </p:cNvPr>
          <p:cNvSpPr/>
          <p:nvPr/>
        </p:nvSpPr>
        <p:spPr>
          <a:xfrm>
            <a:off x="1988650" y="3755565"/>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送礼</a:t>
            </a:r>
          </a:p>
        </p:txBody>
      </p:sp>
      <p:sp>
        <p:nvSpPr>
          <p:cNvPr id="56" name="圆角矩形 90">
            <a:extLst>
              <a:ext uri="{FF2B5EF4-FFF2-40B4-BE49-F238E27FC236}">
                <a16:creationId xmlns:a16="http://schemas.microsoft.com/office/drawing/2014/main" id="{4BCA53D3-8C17-4077-A5C3-0AC567C38BFB}"/>
              </a:ext>
            </a:extLst>
          </p:cNvPr>
          <p:cNvSpPr/>
          <p:nvPr/>
        </p:nvSpPr>
        <p:spPr>
          <a:xfrm>
            <a:off x="1979711" y="4148916"/>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评论</a:t>
            </a:r>
          </a:p>
        </p:txBody>
      </p:sp>
      <p:sp>
        <p:nvSpPr>
          <p:cNvPr id="57" name="圆角矩形 91">
            <a:extLst>
              <a:ext uri="{FF2B5EF4-FFF2-40B4-BE49-F238E27FC236}">
                <a16:creationId xmlns:a16="http://schemas.microsoft.com/office/drawing/2014/main" id="{0DC8B027-51E9-4B34-88CD-FEEC2DCAE8B3}"/>
              </a:ext>
            </a:extLst>
          </p:cNvPr>
          <p:cNvSpPr/>
          <p:nvPr/>
        </p:nvSpPr>
        <p:spPr>
          <a:xfrm>
            <a:off x="2908153" y="3751737"/>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点赞</a:t>
            </a:r>
          </a:p>
        </p:txBody>
      </p:sp>
      <p:sp>
        <p:nvSpPr>
          <p:cNvPr id="58" name="圆角矩形 92">
            <a:extLst>
              <a:ext uri="{FF2B5EF4-FFF2-40B4-BE49-F238E27FC236}">
                <a16:creationId xmlns:a16="http://schemas.microsoft.com/office/drawing/2014/main" id="{87097A64-6BF7-4310-81A1-874C124568C8}"/>
              </a:ext>
            </a:extLst>
          </p:cNvPr>
          <p:cNvSpPr/>
          <p:nvPr/>
        </p:nvSpPr>
        <p:spPr>
          <a:xfrm>
            <a:off x="3827654" y="3755565"/>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弹幕</a:t>
            </a:r>
          </a:p>
        </p:txBody>
      </p:sp>
      <p:sp>
        <p:nvSpPr>
          <p:cNvPr id="59" name="圆角矩形 93">
            <a:extLst>
              <a:ext uri="{FF2B5EF4-FFF2-40B4-BE49-F238E27FC236}">
                <a16:creationId xmlns:a16="http://schemas.microsoft.com/office/drawing/2014/main" id="{8A35DD55-F97E-40D9-9640-40CCE54DCD39}"/>
              </a:ext>
            </a:extLst>
          </p:cNvPr>
          <p:cNvSpPr/>
          <p:nvPr/>
        </p:nvSpPr>
        <p:spPr>
          <a:xfrm>
            <a:off x="2896978" y="4148916"/>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红包</a:t>
            </a:r>
          </a:p>
        </p:txBody>
      </p:sp>
      <p:sp>
        <p:nvSpPr>
          <p:cNvPr id="60" name="圆角矩形 94">
            <a:extLst>
              <a:ext uri="{FF2B5EF4-FFF2-40B4-BE49-F238E27FC236}">
                <a16:creationId xmlns:a16="http://schemas.microsoft.com/office/drawing/2014/main" id="{FC2193FE-94C5-4365-9432-63BD484E49E1}"/>
              </a:ext>
            </a:extLst>
          </p:cNvPr>
          <p:cNvSpPr/>
          <p:nvPr/>
        </p:nvSpPr>
        <p:spPr>
          <a:xfrm>
            <a:off x="3827654" y="4138482"/>
            <a:ext cx="718000" cy="345573"/>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177" tIns="45589" rIns="91177" bIns="45589" rtlCol="0" anchor="ctr"/>
          <a:lstStyle/>
          <a:p>
            <a:pPr algn="ctr" rtl="0" fontAlgn="base">
              <a:spcBef>
                <a:spcPct val="0"/>
              </a:spcBef>
              <a:spcAft>
                <a:spcPct val="0"/>
              </a:spcAft>
            </a:pPr>
            <a:r>
              <a:rPr lang="zh-CN" altLang="en-US" sz="1197" dirty="0">
                <a:solidFill>
                  <a:schemeClr val="tx1"/>
                </a:solidFill>
                <a:latin typeface="微软雅黑" pitchFamily="34" charset="-122"/>
                <a:ea typeface="微软雅黑" pitchFamily="34" charset="-122"/>
              </a:rPr>
              <a:t>收藏</a:t>
            </a:r>
          </a:p>
        </p:txBody>
      </p:sp>
      <p:sp>
        <p:nvSpPr>
          <p:cNvPr id="61" name="圆柱形 60">
            <a:extLst>
              <a:ext uri="{FF2B5EF4-FFF2-40B4-BE49-F238E27FC236}">
                <a16:creationId xmlns:a16="http://schemas.microsoft.com/office/drawing/2014/main" id="{7FFA6C8F-FEAD-4CB0-9FF2-645C4F858FFD}"/>
              </a:ext>
            </a:extLst>
          </p:cNvPr>
          <p:cNvSpPr/>
          <p:nvPr/>
        </p:nvSpPr>
        <p:spPr>
          <a:xfrm>
            <a:off x="6188102" y="5712929"/>
            <a:ext cx="1190847" cy="394900"/>
          </a:xfrm>
          <a:prstGeom prst="can">
            <a:avLst/>
          </a:prstGeom>
          <a:solidFill>
            <a:srgbClr val="005982">
              <a:lumMod val="60000"/>
              <a:lumOff val="40000"/>
            </a:srgbClr>
          </a:solidFill>
          <a:ln w="25400" cap="flat" cmpd="sng" algn="ctr">
            <a:noFill/>
            <a:prstDash val="solid"/>
          </a:ln>
          <a:effectLst/>
        </p:spPr>
        <p:txBody>
          <a:bodyPr rtlCol="0" anchor="ctr"/>
          <a:lstStyle/>
          <a:p>
            <a:pPr algn="ctr" defTabSz="911840" eaLnBrk="1" fontAlgn="auto" hangingPunct="1">
              <a:spcBef>
                <a:spcPts val="0"/>
              </a:spcBef>
              <a:spcAft>
                <a:spcPts val="0"/>
              </a:spcAft>
              <a:defRPr/>
            </a:pPr>
            <a:r>
              <a:rPr kumimoji="0" lang="zh-CN" altLang="en-US" sz="1396" b="1" kern="0" dirty="0">
                <a:solidFill>
                  <a:srgbClr val="FFFFFF"/>
                </a:solidFill>
                <a:latin typeface="微软雅黑"/>
                <a:ea typeface="微软雅黑"/>
              </a:rPr>
              <a:t>应用商店</a:t>
            </a:r>
          </a:p>
        </p:txBody>
      </p:sp>
      <p:sp>
        <p:nvSpPr>
          <p:cNvPr id="63" name="矩形 62">
            <a:extLst>
              <a:ext uri="{FF2B5EF4-FFF2-40B4-BE49-F238E27FC236}">
                <a16:creationId xmlns:a16="http://schemas.microsoft.com/office/drawing/2014/main" id="{8609F397-710F-4CE0-8A94-4F214C35EE88}"/>
              </a:ext>
            </a:extLst>
          </p:cNvPr>
          <p:cNvSpPr/>
          <p:nvPr/>
        </p:nvSpPr>
        <p:spPr>
          <a:xfrm>
            <a:off x="4277333" y="136524"/>
            <a:ext cx="4801314" cy="461665"/>
          </a:xfrm>
          <a:prstGeom prst="rect">
            <a:avLst/>
          </a:prstGeom>
        </p:spPr>
        <p:txBody>
          <a:bodyPr wrap="none">
            <a:spAutoFit/>
          </a:bodyPr>
          <a:lstStyle/>
          <a:p>
            <a:pPr algn="r" eaLnBrk="1" hangingPunct="1">
              <a:defRPr/>
            </a:pPr>
            <a:r>
              <a:rPr lang="zh-CN" altLang="en-US" sz="2400" b="1" dirty="0">
                <a:latin typeface="微软雅黑" panose="020B0503020204020204" pitchFamily="34" charset="-122"/>
                <a:ea typeface="微软雅黑" panose="020B0503020204020204" pitchFamily="34" charset="-122"/>
              </a:rPr>
              <a:t>卓望政企互联网电视平台方案介绍</a:t>
            </a:r>
          </a:p>
        </p:txBody>
      </p:sp>
      <p:sp>
        <p:nvSpPr>
          <p:cNvPr id="64" name="圆角矩形 29">
            <a:extLst>
              <a:ext uri="{FF2B5EF4-FFF2-40B4-BE49-F238E27FC236}">
                <a16:creationId xmlns:a16="http://schemas.microsoft.com/office/drawing/2014/main" id="{E38BD24F-345E-4427-8AD1-4E7AF79C7707}"/>
              </a:ext>
            </a:extLst>
          </p:cNvPr>
          <p:cNvSpPr/>
          <p:nvPr/>
        </p:nvSpPr>
        <p:spPr>
          <a:xfrm>
            <a:off x="8105356" y="2572799"/>
            <a:ext cx="1000723" cy="3168352"/>
          </a:xfrm>
          <a:prstGeom prst="roundRect">
            <a:avLst>
              <a:gd name="adj" fmla="val 2199"/>
            </a:avLst>
          </a:prstGeom>
          <a:solidFill>
            <a:schemeClr val="bg1"/>
          </a:solidFill>
          <a:ln>
            <a:prstDash val="dash"/>
          </a:ln>
        </p:spPr>
        <p:style>
          <a:lnRef idx="1">
            <a:schemeClr val="accent4"/>
          </a:lnRef>
          <a:fillRef idx="3">
            <a:schemeClr val="accent4"/>
          </a:fillRef>
          <a:effectRef idx="2">
            <a:schemeClr val="accent4"/>
          </a:effectRef>
          <a:fontRef idx="minor">
            <a:schemeClr val="lt1"/>
          </a:fontRef>
        </p:style>
        <p:txBody>
          <a:bodyPr anchor="t" anchorCtr="0"/>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400" b="0" dirty="0">
              <a:solidFill>
                <a:schemeClr val="tx1"/>
              </a:solidFill>
              <a:latin typeface="微软雅黑" pitchFamily="34" charset="-122"/>
              <a:ea typeface="微软雅黑" pitchFamily="34" charset="-122"/>
            </a:endParaRPr>
          </a:p>
        </p:txBody>
      </p:sp>
      <p:sp>
        <p:nvSpPr>
          <p:cNvPr id="65" name="TextBox 112">
            <a:extLst>
              <a:ext uri="{FF2B5EF4-FFF2-40B4-BE49-F238E27FC236}">
                <a16:creationId xmlns:a16="http://schemas.microsoft.com/office/drawing/2014/main" id="{10E3F96D-12E4-41E2-BA21-EF91B0C449CE}"/>
              </a:ext>
            </a:extLst>
          </p:cNvPr>
          <p:cNvSpPr txBox="1">
            <a:spLocks noChangeArrowheads="1"/>
          </p:cNvSpPr>
          <p:nvPr/>
        </p:nvSpPr>
        <p:spPr bwMode="auto">
          <a:xfrm>
            <a:off x="8177427" y="3111404"/>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集团</a:t>
            </a:r>
            <a:r>
              <a:rPr lang="en-US" altLang="zh-CN" sz="900" b="0" dirty="0">
                <a:solidFill>
                  <a:schemeClr val="tx1"/>
                </a:solidFill>
                <a:latin typeface="微软雅黑" pitchFamily="34" charset="-122"/>
                <a:ea typeface="微软雅黑" pitchFamily="34" charset="-122"/>
              </a:rPr>
              <a:t>SIMS</a:t>
            </a:r>
            <a:endParaRPr lang="zh-CN" altLang="en-US" sz="900" b="0" dirty="0">
              <a:solidFill>
                <a:schemeClr val="tx1"/>
              </a:solidFill>
              <a:latin typeface="微软雅黑" pitchFamily="34" charset="-122"/>
              <a:ea typeface="微软雅黑" pitchFamily="34" charset="-122"/>
            </a:endParaRPr>
          </a:p>
        </p:txBody>
      </p:sp>
      <p:sp>
        <p:nvSpPr>
          <p:cNvPr id="66" name="TextBox 112">
            <a:extLst>
              <a:ext uri="{FF2B5EF4-FFF2-40B4-BE49-F238E27FC236}">
                <a16:creationId xmlns:a16="http://schemas.microsoft.com/office/drawing/2014/main" id="{38EFDE03-BBA9-48D8-81C4-457996CD627B}"/>
              </a:ext>
            </a:extLst>
          </p:cNvPr>
          <p:cNvSpPr txBox="1">
            <a:spLocks noChangeArrowheads="1"/>
          </p:cNvSpPr>
          <p:nvPr/>
        </p:nvSpPr>
        <p:spPr bwMode="auto">
          <a:xfrm>
            <a:off x="8177427" y="3466631"/>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省</a:t>
            </a:r>
            <a:r>
              <a:rPr lang="en-US" altLang="zh-CN" sz="900" b="0" dirty="0">
                <a:solidFill>
                  <a:schemeClr val="tx1"/>
                </a:solidFill>
                <a:latin typeface="微软雅黑" pitchFamily="34" charset="-122"/>
                <a:ea typeface="微软雅黑" pitchFamily="34" charset="-122"/>
              </a:rPr>
              <a:t>CRM</a:t>
            </a:r>
            <a:endParaRPr lang="zh-CN" altLang="en-US" sz="900" b="0" dirty="0">
              <a:solidFill>
                <a:schemeClr val="tx1"/>
              </a:solidFill>
              <a:latin typeface="微软雅黑" pitchFamily="34" charset="-122"/>
              <a:ea typeface="微软雅黑" pitchFamily="34" charset="-122"/>
            </a:endParaRPr>
          </a:p>
        </p:txBody>
      </p:sp>
      <p:sp>
        <p:nvSpPr>
          <p:cNvPr id="67" name="TextBox 112">
            <a:extLst>
              <a:ext uri="{FF2B5EF4-FFF2-40B4-BE49-F238E27FC236}">
                <a16:creationId xmlns:a16="http://schemas.microsoft.com/office/drawing/2014/main" id="{BAADCBB6-CABE-469D-AFE6-7BB7FBC500E0}"/>
              </a:ext>
            </a:extLst>
          </p:cNvPr>
          <p:cNvSpPr txBox="1">
            <a:spLocks noChangeArrowheads="1"/>
          </p:cNvSpPr>
          <p:nvPr/>
        </p:nvSpPr>
        <p:spPr bwMode="auto">
          <a:xfrm>
            <a:off x="8177427" y="3871682"/>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省</a:t>
            </a:r>
            <a:r>
              <a:rPr lang="en-US" altLang="zh-CN" sz="900" b="0" dirty="0">
                <a:solidFill>
                  <a:schemeClr val="tx1"/>
                </a:solidFill>
                <a:latin typeface="微软雅黑" pitchFamily="34" charset="-122"/>
                <a:ea typeface="微软雅黑" pitchFamily="34" charset="-122"/>
              </a:rPr>
              <a:t>BOSS</a:t>
            </a:r>
            <a:endParaRPr lang="zh-CN" altLang="en-US" sz="900" b="0" dirty="0">
              <a:solidFill>
                <a:schemeClr val="tx1"/>
              </a:solidFill>
              <a:latin typeface="微软雅黑" pitchFamily="34" charset="-122"/>
              <a:ea typeface="微软雅黑" pitchFamily="34" charset="-122"/>
            </a:endParaRPr>
          </a:p>
        </p:txBody>
      </p:sp>
      <p:sp>
        <p:nvSpPr>
          <p:cNvPr id="68" name="矩形 67">
            <a:extLst>
              <a:ext uri="{FF2B5EF4-FFF2-40B4-BE49-F238E27FC236}">
                <a16:creationId xmlns:a16="http://schemas.microsoft.com/office/drawing/2014/main" id="{085E9FAF-0934-4CF6-B66B-2426774F7AAE}"/>
              </a:ext>
            </a:extLst>
          </p:cNvPr>
          <p:cNvSpPr/>
          <p:nvPr/>
        </p:nvSpPr>
        <p:spPr>
          <a:xfrm>
            <a:off x="8238904" y="2666442"/>
            <a:ext cx="697628" cy="246221"/>
          </a:xfrm>
          <a:prstGeom prst="rect">
            <a:avLst/>
          </a:prstGeom>
          <a:solidFill>
            <a:schemeClr val="bg1"/>
          </a:solidFill>
        </p:spPr>
        <p:txBody>
          <a:bodyPr wrap="none">
            <a:spAutoFit/>
          </a:bodyPr>
          <a:lstStyle>
            <a:defPPr>
              <a:defRPr lang="zh-CN"/>
            </a:defPPr>
            <a:lvl1pPr algn="l" rtl="0" fontAlgn="base">
              <a:spcBef>
                <a:spcPct val="0"/>
              </a:spcBef>
              <a:spcAft>
                <a:spcPct val="0"/>
              </a:spcAft>
              <a:defRPr b="1"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b="1"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b="1"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b="1"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a:lstStyle>
          <a:p>
            <a:pPr algn="ctr">
              <a:defRPr/>
            </a:pPr>
            <a:r>
              <a:rPr lang="zh-CN" altLang="en-US" sz="1000" b="0" dirty="0">
                <a:latin typeface="微软雅黑" pitchFamily="34" charset="-122"/>
                <a:ea typeface="微软雅黑" pitchFamily="34" charset="-122"/>
              </a:rPr>
              <a:t>管理网元</a:t>
            </a:r>
          </a:p>
        </p:txBody>
      </p:sp>
      <p:sp>
        <p:nvSpPr>
          <p:cNvPr id="69" name="TextBox 112">
            <a:extLst>
              <a:ext uri="{FF2B5EF4-FFF2-40B4-BE49-F238E27FC236}">
                <a16:creationId xmlns:a16="http://schemas.microsoft.com/office/drawing/2014/main" id="{9945F1A9-E6F5-4E10-B665-F45B7F271852}"/>
              </a:ext>
            </a:extLst>
          </p:cNvPr>
          <p:cNvSpPr txBox="1">
            <a:spLocks noChangeArrowheads="1"/>
          </p:cNvSpPr>
          <p:nvPr/>
        </p:nvSpPr>
        <p:spPr bwMode="auto">
          <a:xfrm>
            <a:off x="8177427" y="4754663"/>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客服</a:t>
            </a:r>
          </a:p>
        </p:txBody>
      </p:sp>
      <p:sp>
        <p:nvSpPr>
          <p:cNvPr id="70" name="TextBox 112">
            <a:extLst>
              <a:ext uri="{FF2B5EF4-FFF2-40B4-BE49-F238E27FC236}">
                <a16:creationId xmlns:a16="http://schemas.microsoft.com/office/drawing/2014/main" id="{2F8AFD9D-FDB0-4B1C-A252-AF904087A489}"/>
              </a:ext>
            </a:extLst>
          </p:cNvPr>
          <p:cNvSpPr txBox="1">
            <a:spLocks noChangeArrowheads="1"/>
          </p:cNvSpPr>
          <p:nvPr/>
        </p:nvSpPr>
        <p:spPr bwMode="auto">
          <a:xfrm>
            <a:off x="8177427" y="5284967"/>
            <a:ext cx="856580" cy="230832"/>
          </a:xfrm>
          <a:prstGeom prst="rect">
            <a:avLst/>
          </a:prstGeom>
          <a:solidFill>
            <a:schemeClr val="bg1"/>
          </a:solidFill>
          <a:ln>
            <a:headEnd/>
            <a:tailEnd/>
          </a:ln>
        </p:spPr>
        <p:style>
          <a:lnRef idx="1">
            <a:schemeClr val="dk1"/>
          </a:lnRef>
          <a:fillRef idx="2">
            <a:schemeClr val="dk1"/>
          </a:fillRef>
          <a:effectRef idx="1">
            <a:schemeClr val="dk1"/>
          </a:effectRef>
          <a:fontRef idx="minor">
            <a:schemeClr val="dk1"/>
          </a:fontRef>
        </p:style>
        <p:txBody>
          <a:bodyPr wrap="square" lIns="0" rIns="0">
            <a:spAutoFit/>
          </a:bodyPr>
          <a:lstStyle>
            <a:defPPr>
              <a:defRPr lang="zh-CN"/>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algn="ctr">
              <a:defRPr/>
            </a:pPr>
            <a:r>
              <a:rPr lang="zh-CN" altLang="en-US" sz="900" b="0" dirty="0">
                <a:solidFill>
                  <a:schemeClr val="tx1"/>
                </a:solidFill>
                <a:latin typeface="微软雅黑" pitchFamily="34" charset="-122"/>
                <a:ea typeface="微软雅黑" pitchFamily="34" charset="-122"/>
              </a:rPr>
              <a:t>其他数据平台</a:t>
            </a:r>
          </a:p>
        </p:txBody>
      </p:sp>
    </p:spTree>
    <p:extLst>
      <p:ext uri="{BB962C8B-B14F-4D97-AF65-F5344CB8AC3E}">
        <p14:creationId xmlns:p14="http://schemas.microsoft.com/office/powerpoint/2010/main" val="1746835782"/>
      </p:ext>
    </p:extLst>
  </p:cSld>
  <p:clrMapOvr>
    <a:masterClrMapping/>
  </p:clrMapOvr>
</p:sld>
</file>

<file path=ppt/theme/theme1.xml><?xml version="1.0" encoding="utf-8"?>
<a:theme xmlns:a="http://schemas.openxmlformats.org/drawingml/2006/main" name="卓望ppt模版一">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15A5443E3939284E9C7338D1AF152B1B" ma:contentTypeVersion="0" ma:contentTypeDescription="新建文档。" ma:contentTypeScope="" ma:versionID="42bb324ff64be46f93023bbc67d49f22">
  <xsd:schema xmlns:xsd="http://www.w3.org/2001/XMLSchema" xmlns:p="http://schemas.microsoft.com/office/2006/metadata/properties" targetNamespace="http://schemas.microsoft.com/office/2006/metadata/properties" ma:root="true" ma:fieldsID="b51e50da1bca0add1c6bbfbefcbaaa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ma:readOnly="true"/>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2EABCB-5855-416C-88E1-286892587147}">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CBF002E-9774-47D5-A4FC-CFFB95F8C7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C3C91EC0-A45E-4050-A188-AA302D88B8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卓望ppt模版一</Template>
  <TotalTime>2526</TotalTime>
  <Words>2346</Words>
  <Application>Microsoft Office PowerPoint</Application>
  <PresentationFormat>自定义</PresentationFormat>
  <Paragraphs>340</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18</vt:i4>
      </vt:variant>
    </vt:vector>
  </HeadingPairs>
  <TitlesOfParts>
    <vt:vector size="31" baseType="lpstr">
      <vt:lpstr>华文细黑</vt:lpstr>
      <vt:lpstr>宋体</vt:lpstr>
      <vt:lpstr>微软雅黑</vt:lpstr>
      <vt:lpstr>微软雅黑</vt:lpstr>
      <vt:lpstr>Arial</vt:lpstr>
      <vt:lpstr>Calibri</vt:lpstr>
      <vt:lpstr>Helvetica</vt:lpstr>
      <vt:lpstr>Impact</vt:lpstr>
      <vt:lpstr>Wingdings</vt:lpstr>
      <vt:lpstr>卓望ppt模版一</vt:lpstr>
      <vt:lpstr>2_自定义设计</vt:lpstr>
      <vt:lpstr>1_自定义设计</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zhaoyu_a</dc:creator>
  <cp:lastModifiedBy>杨鹏</cp:lastModifiedBy>
  <cp:revision>252</cp:revision>
  <dcterms:created xsi:type="dcterms:W3CDTF">2015-06-17T02:16:36Z</dcterms:created>
  <dcterms:modified xsi:type="dcterms:W3CDTF">2017-07-10T17:36:34Z</dcterms:modified>
</cp:coreProperties>
</file>